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0" r:id="rId3"/>
    <p:sldId id="281" r:id="rId4"/>
    <p:sldId id="282" r:id="rId5"/>
    <p:sldId id="283" r:id="rId6"/>
    <p:sldId id="291" r:id="rId7"/>
    <p:sldId id="287" r:id="rId8"/>
    <p:sldId id="277" r:id="rId9"/>
    <p:sldId id="284" r:id="rId10"/>
    <p:sldId id="289" r:id="rId11"/>
    <p:sldId id="285" r:id="rId12"/>
    <p:sldId id="286" r:id="rId13"/>
    <p:sldId id="288" r:id="rId14"/>
    <p:sldId id="292" r:id="rId15"/>
    <p:sldId id="290" r:id="rId16"/>
    <p:sldId id="279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>
        <p:scale>
          <a:sx n="81" d="100"/>
          <a:sy n="81" d="100"/>
        </p:scale>
        <p:origin x="-28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dirty="0"/>
              <a:t>Охват получателей услуг за 2023 г.</a:t>
            </a:r>
          </a:p>
        </c:rich>
      </c:tx>
      <c:layout>
        <c:manualLayout>
          <c:xMode val="edge"/>
          <c:yMode val="edge"/>
          <c:x val="0.22894497500040134"/>
          <c:y val="4.224810918023079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получателей услуг за 2023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Надомное</c:v>
                </c:pt>
                <c:pt idx="1">
                  <c:v>Стационары</c:v>
                </c:pt>
                <c:pt idx="2">
                  <c:v>Полустац.услуги</c:v>
                </c:pt>
                <c:pt idx="3">
                  <c:v>Соц.соп-ние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5.000000000000001E-2</c:v>
                </c:pt>
                <c:pt idx="1">
                  <c:v>5.0000000000000036E-3</c:v>
                </c:pt>
                <c:pt idx="2" formatCode="0%">
                  <c:v>0.38000000000000023</c:v>
                </c:pt>
                <c:pt idx="3" formatCode="0%">
                  <c:v>7.0000000000000034E-2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E9-428D-B619-ADB20CAF4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57042613217766058"/>
          <c:y val="0.25877907340522599"/>
          <c:w val="0.42617548712555592"/>
          <c:h val="0.7411130607154385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услуг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получателей услуг (чел)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415</c:v>
                </c:pt>
                <c:pt idx="1">
                  <c:v>425</c:v>
                </c:pt>
                <c:pt idx="2">
                  <c:v>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B3-4040-9A8D-0460B9FC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9032628908697674"/>
          <c:w val="0.59094893259294601"/>
          <c:h val="0.732827501869706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Оказано услуг</c:v>
                </c:pt>
              </c:strCache>
            </c:strRef>
          </c:tx>
          <c:dPt>
            <c:idx val="0"/>
            <c:bubble3D val="0"/>
            <c:spPr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соц.-бытовые</c:v>
                </c:pt>
                <c:pt idx="1">
                  <c:v>соц.-правовые</c:v>
                </c:pt>
                <c:pt idx="2">
                  <c:v>соц.-медиц-ие</c:v>
                </c:pt>
                <c:pt idx="3">
                  <c:v>соц.-эконом.</c:v>
                </c:pt>
                <c:pt idx="4">
                  <c:v>соц.-педаг.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1386</c:v>
                </c:pt>
                <c:pt idx="1">
                  <c:v>374</c:v>
                </c:pt>
                <c:pt idx="2">
                  <c:v>100</c:v>
                </c:pt>
                <c:pt idx="3">
                  <c:v>38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F5552-72CC-4AE2-9C58-52F7AF4B70E5}" type="doc">
      <dgm:prSet loTypeId="urn:microsoft.com/office/officeart/2005/8/layout/vList4#5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2A085-CC58-4BD3-8751-BB9E4B17C7A2}">
      <dgm:prSet phldrT="[Текст]"/>
      <dgm:spPr/>
      <dgm:t>
        <a:bodyPr/>
        <a:lstStyle/>
        <a:p>
          <a:r>
            <a:rPr lang="ru-RU" b="1" dirty="0" smtClean="0"/>
            <a:t>2 ОТДЕЛЕНИЯ СОЦИАЛЬНОГО ОСБЛУЖИВАНИЯ НА ДОМУ</a:t>
          </a:r>
        </a:p>
        <a:p>
          <a:r>
            <a:rPr lang="ru-RU" b="1" dirty="0" smtClean="0"/>
            <a:t>1 ОТДЕЛЕНИЕ СОЦИАЛЬНОГО ОБСЛУЖИВАНИЯ НА ДОМУ В СИСТЕМЕ ДОЛГОВРЕМЕННОГО УХОДА С 2023 ГОДА</a:t>
          </a:r>
          <a:endParaRPr lang="ru-RU" b="1" dirty="0"/>
        </a:p>
      </dgm:t>
    </dgm:pt>
    <dgm:pt modelId="{989BB428-1005-44A5-AC4A-D4104AA216C5}" type="parTrans" cxnId="{41B9CBFA-D06F-4D44-8F25-852BBF85BCE8}">
      <dgm:prSet/>
      <dgm:spPr/>
      <dgm:t>
        <a:bodyPr/>
        <a:lstStyle/>
        <a:p>
          <a:endParaRPr lang="ru-RU"/>
        </a:p>
      </dgm:t>
    </dgm:pt>
    <dgm:pt modelId="{88F43B46-1382-4117-AB92-916714205018}" type="sibTrans" cxnId="{41B9CBFA-D06F-4D44-8F25-852BBF85BCE8}">
      <dgm:prSet/>
      <dgm:spPr/>
      <dgm:t>
        <a:bodyPr/>
        <a:lstStyle/>
        <a:p>
          <a:endParaRPr lang="ru-RU"/>
        </a:p>
      </dgm:t>
    </dgm:pt>
    <dgm:pt modelId="{4EAABC69-B825-46B3-B047-5725A4E3185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2 СТАЦИОНАРНЫХ ОТДЕЛЕНИЯ ДЛЯ ПРЕСТАРЕЛЫХ И ИНВАЛИДОВ</a:t>
          </a:r>
          <a:endParaRPr lang="ru-RU" sz="1400" b="1" dirty="0"/>
        </a:p>
      </dgm:t>
    </dgm:pt>
    <dgm:pt modelId="{E918ECD7-5BA0-4B15-A4E0-DE8BAD1E5373}" type="parTrans" cxnId="{174E37DD-A3AB-4541-8B6E-F438DAFFF180}">
      <dgm:prSet/>
      <dgm:spPr/>
      <dgm:t>
        <a:bodyPr/>
        <a:lstStyle/>
        <a:p>
          <a:endParaRPr lang="ru-RU"/>
        </a:p>
      </dgm:t>
    </dgm:pt>
    <dgm:pt modelId="{8B16CE24-649B-4B57-86AE-135A13EB280C}" type="sibTrans" cxnId="{174E37DD-A3AB-4541-8B6E-F438DAFFF180}">
      <dgm:prSet/>
      <dgm:spPr/>
      <dgm:t>
        <a:bodyPr/>
        <a:lstStyle/>
        <a:p>
          <a:endParaRPr lang="ru-RU"/>
        </a:p>
      </dgm:t>
    </dgm:pt>
    <dgm:pt modelId="{ECC9456C-244D-4A1F-805B-904717B98A7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ОТДЕЛЕНИЕ УЧАСТКОВОЙ СОЦИАЛЬНОЙ СЛУЖБЫ</a:t>
          </a:r>
          <a:endParaRPr lang="ru-RU" sz="1400" b="1" dirty="0"/>
        </a:p>
      </dgm:t>
    </dgm:pt>
    <dgm:pt modelId="{8D6BED98-F854-4C84-B525-1D0A22B33DCD}" type="parTrans" cxnId="{BCA24B5E-DC8B-42A1-8C6C-FCEEDBFCA472}">
      <dgm:prSet/>
      <dgm:spPr/>
      <dgm:t>
        <a:bodyPr/>
        <a:lstStyle/>
        <a:p>
          <a:endParaRPr lang="ru-RU"/>
        </a:p>
      </dgm:t>
    </dgm:pt>
    <dgm:pt modelId="{2FCB48A0-C6FB-4A02-AC84-D0297B7EAC24}" type="sibTrans" cxnId="{BCA24B5E-DC8B-42A1-8C6C-FCEEDBFCA472}">
      <dgm:prSet/>
      <dgm:spPr/>
      <dgm:t>
        <a:bodyPr/>
        <a:lstStyle/>
        <a:p>
          <a:endParaRPr lang="ru-RU"/>
        </a:p>
      </dgm:t>
    </dgm:pt>
    <dgm:pt modelId="{0B29296A-082E-4C01-80CA-BD23F6F919E2}" type="pres">
      <dgm:prSet presAssocID="{C9AF5552-72CC-4AE2-9C58-52F7AF4B70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260A8-325F-41AF-AAC4-2685F53D48B7}" type="pres">
      <dgm:prSet presAssocID="{9FB2A085-CC58-4BD3-8751-BB9E4B17C7A2}" presName="comp" presStyleCnt="0"/>
      <dgm:spPr/>
    </dgm:pt>
    <dgm:pt modelId="{7F8FDE1A-0270-4F1C-8666-AF689E90267E}" type="pres">
      <dgm:prSet presAssocID="{9FB2A085-CC58-4BD3-8751-BB9E4B17C7A2}" presName="box" presStyleLbl="node1" presStyleIdx="0" presStyleCnt="3"/>
      <dgm:spPr/>
      <dgm:t>
        <a:bodyPr/>
        <a:lstStyle/>
        <a:p>
          <a:endParaRPr lang="ru-RU"/>
        </a:p>
      </dgm:t>
    </dgm:pt>
    <dgm:pt modelId="{96D07C50-8179-41BE-9155-C139A253B08C}" type="pres">
      <dgm:prSet presAssocID="{9FB2A085-CC58-4BD3-8751-BB9E4B17C7A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55FB79-80F4-4DC6-B828-54A15DE99CF3}" type="pres">
      <dgm:prSet presAssocID="{9FB2A085-CC58-4BD3-8751-BB9E4B17C7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DCFC1-6CFA-403D-8DFD-13D808BFB6D0}" type="pres">
      <dgm:prSet presAssocID="{88F43B46-1382-4117-AB92-916714205018}" presName="spacer" presStyleCnt="0"/>
      <dgm:spPr/>
    </dgm:pt>
    <dgm:pt modelId="{D1C7D5FB-837F-42B2-A607-A77DEFAE9DDE}" type="pres">
      <dgm:prSet presAssocID="{4EAABC69-B825-46B3-B047-5725A4E31851}" presName="comp" presStyleCnt="0"/>
      <dgm:spPr/>
    </dgm:pt>
    <dgm:pt modelId="{23F8278C-EF60-4B2D-A2C3-AF5C7DD96C0A}" type="pres">
      <dgm:prSet presAssocID="{4EAABC69-B825-46B3-B047-5725A4E31851}" presName="box" presStyleLbl="node1" presStyleIdx="1" presStyleCnt="3"/>
      <dgm:spPr/>
      <dgm:t>
        <a:bodyPr/>
        <a:lstStyle/>
        <a:p>
          <a:endParaRPr lang="ru-RU"/>
        </a:p>
      </dgm:t>
    </dgm:pt>
    <dgm:pt modelId="{349C2C81-7B9B-4A07-9CAB-D8B5A7C87FA0}" type="pres">
      <dgm:prSet presAssocID="{4EAABC69-B825-46B3-B047-5725A4E31851}" presName="img" presStyleLbl="fgImgPlace1" presStyleIdx="1" presStyleCnt="3" custScaleX="89117" custScaleY="1075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7863D2E2-81A9-40C2-BCAD-3B3F12C4879A}" type="pres">
      <dgm:prSet presAssocID="{4EAABC69-B825-46B3-B047-5725A4E3185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3FE2-16B6-41E8-83CC-0E3FABD2CBB9}" type="pres">
      <dgm:prSet presAssocID="{8B16CE24-649B-4B57-86AE-135A13EB280C}" presName="spacer" presStyleCnt="0"/>
      <dgm:spPr/>
    </dgm:pt>
    <dgm:pt modelId="{998E9A84-B198-4B20-8106-C6B1BDE0F3B1}" type="pres">
      <dgm:prSet presAssocID="{ECC9456C-244D-4A1F-805B-904717B98A73}" presName="comp" presStyleCnt="0"/>
      <dgm:spPr/>
    </dgm:pt>
    <dgm:pt modelId="{EA7BAD32-8961-4059-875F-BCC8F5C9EBAB}" type="pres">
      <dgm:prSet presAssocID="{ECC9456C-244D-4A1F-805B-904717B98A73}" presName="box" presStyleLbl="node1" presStyleIdx="2" presStyleCnt="3"/>
      <dgm:spPr/>
      <dgm:t>
        <a:bodyPr/>
        <a:lstStyle/>
        <a:p>
          <a:endParaRPr lang="ru-RU"/>
        </a:p>
      </dgm:t>
    </dgm:pt>
    <dgm:pt modelId="{ED0D0C2B-75B1-43BE-82CC-125CDF87D9CF}" type="pres">
      <dgm:prSet presAssocID="{ECC9456C-244D-4A1F-805B-904717B98A7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EBD2396-8BF8-4D09-8DC3-5272557804F2}" type="pres">
      <dgm:prSet presAssocID="{ECC9456C-244D-4A1F-805B-904717B98A7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3724C-8647-4012-A3E3-F683031AF096}" type="presOf" srcId="{9FB2A085-CC58-4BD3-8751-BB9E4B17C7A2}" destId="{5A55FB79-80F4-4DC6-B828-54A15DE99CF3}" srcOrd="1" destOrd="0" presId="urn:microsoft.com/office/officeart/2005/8/layout/vList4#5"/>
    <dgm:cxn modelId="{EB43CDB6-8A83-4A5D-86F4-94D89F0A00F8}" type="presOf" srcId="{9FB2A085-CC58-4BD3-8751-BB9E4B17C7A2}" destId="{7F8FDE1A-0270-4F1C-8666-AF689E90267E}" srcOrd="0" destOrd="0" presId="urn:microsoft.com/office/officeart/2005/8/layout/vList4#5"/>
    <dgm:cxn modelId="{A9CED414-FDED-4B8C-AD6D-4A80A3C66254}" type="presOf" srcId="{4EAABC69-B825-46B3-B047-5725A4E31851}" destId="{7863D2E2-81A9-40C2-BCAD-3B3F12C4879A}" srcOrd="1" destOrd="0" presId="urn:microsoft.com/office/officeart/2005/8/layout/vList4#5"/>
    <dgm:cxn modelId="{CCDBA97A-8F3A-43F7-A4C8-850613696EC3}" type="presOf" srcId="{ECC9456C-244D-4A1F-805B-904717B98A73}" destId="{EA7BAD32-8961-4059-875F-BCC8F5C9EBAB}" srcOrd="0" destOrd="0" presId="urn:microsoft.com/office/officeart/2005/8/layout/vList4#5"/>
    <dgm:cxn modelId="{41B9CBFA-D06F-4D44-8F25-852BBF85BCE8}" srcId="{C9AF5552-72CC-4AE2-9C58-52F7AF4B70E5}" destId="{9FB2A085-CC58-4BD3-8751-BB9E4B17C7A2}" srcOrd="0" destOrd="0" parTransId="{989BB428-1005-44A5-AC4A-D4104AA216C5}" sibTransId="{88F43B46-1382-4117-AB92-916714205018}"/>
    <dgm:cxn modelId="{174E37DD-A3AB-4541-8B6E-F438DAFFF180}" srcId="{C9AF5552-72CC-4AE2-9C58-52F7AF4B70E5}" destId="{4EAABC69-B825-46B3-B047-5725A4E31851}" srcOrd="1" destOrd="0" parTransId="{E918ECD7-5BA0-4B15-A4E0-DE8BAD1E5373}" sibTransId="{8B16CE24-649B-4B57-86AE-135A13EB280C}"/>
    <dgm:cxn modelId="{043DBA65-33B2-4312-9F33-840DB0E9835A}" type="presOf" srcId="{ECC9456C-244D-4A1F-805B-904717B98A73}" destId="{7EBD2396-8BF8-4D09-8DC3-5272557804F2}" srcOrd="1" destOrd="0" presId="urn:microsoft.com/office/officeart/2005/8/layout/vList4#5"/>
    <dgm:cxn modelId="{BCA24B5E-DC8B-42A1-8C6C-FCEEDBFCA472}" srcId="{C9AF5552-72CC-4AE2-9C58-52F7AF4B70E5}" destId="{ECC9456C-244D-4A1F-805B-904717B98A73}" srcOrd="2" destOrd="0" parTransId="{8D6BED98-F854-4C84-B525-1D0A22B33DCD}" sibTransId="{2FCB48A0-C6FB-4A02-AC84-D0297B7EAC24}"/>
    <dgm:cxn modelId="{3A421514-4095-4557-8878-4CC73AC8F5EC}" type="presOf" srcId="{C9AF5552-72CC-4AE2-9C58-52F7AF4B70E5}" destId="{0B29296A-082E-4C01-80CA-BD23F6F919E2}" srcOrd="0" destOrd="0" presId="urn:microsoft.com/office/officeart/2005/8/layout/vList4#5"/>
    <dgm:cxn modelId="{9B7DA753-6859-44F5-A9D3-3297EA5293A4}" type="presOf" srcId="{4EAABC69-B825-46B3-B047-5725A4E31851}" destId="{23F8278C-EF60-4B2D-A2C3-AF5C7DD96C0A}" srcOrd="0" destOrd="0" presId="urn:microsoft.com/office/officeart/2005/8/layout/vList4#5"/>
    <dgm:cxn modelId="{10AA1BFF-47AC-45FE-AF23-2D760628A5C3}" type="presParOf" srcId="{0B29296A-082E-4C01-80CA-BD23F6F919E2}" destId="{065260A8-325F-41AF-AAC4-2685F53D48B7}" srcOrd="0" destOrd="0" presId="urn:microsoft.com/office/officeart/2005/8/layout/vList4#5"/>
    <dgm:cxn modelId="{FA7873FE-307F-496F-B765-9E66D03A2745}" type="presParOf" srcId="{065260A8-325F-41AF-AAC4-2685F53D48B7}" destId="{7F8FDE1A-0270-4F1C-8666-AF689E90267E}" srcOrd="0" destOrd="0" presId="urn:microsoft.com/office/officeart/2005/8/layout/vList4#5"/>
    <dgm:cxn modelId="{A2343E4A-8B04-41C1-968D-E8149C440FCC}" type="presParOf" srcId="{065260A8-325F-41AF-AAC4-2685F53D48B7}" destId="{96D07C50-8179-41BE-9155-C139A253B08C}" srcOrd="1" destOrd="0" presId="urn:microsoft.com/office/officeart/2005/8/layout/vList4#5"/>
    <dgm:cxn modelId="{427FE118-2B3A-4C04-A2F3-38086A838060}" type="presParOf" srcId="{065260A8-325F-41AF-AAC4-2685F53D48B7}" destId="{5A55FB79-80F4-4DC6-B828-54A15DE99CF3}" srcOrd="2" destOrd="0" presId="urn:microsoft.com/office/officeart/2005/8/layout/vList4#5"/>
    <dgm:cxn modelId="{E680DC21-4C4E-4343-BF6F-90FF8BAFC4F0}" type="presParOf" srcId="{0B29296A-082E-4C01-80CA-BD23F6F919E2}" destId="{C16DCFC1-6CFA-403D-8DFD-13D808BFB6D0}" srcOrd="1" destOrd="0" presId="urn:microsoft.com/office/officeart/2005/8/layout/vList4#5"/>
    <dgm:cxn modelId="{227603D8-7FC2-41FE-94AE-499D1B5D87D3}" type="presParOf" srcId="{0B29296A-082E-4C01-80CA-BD23F6F919E2}" destId="{D1C7D5FB-837F-42B2-A607-A77DEFAE9DDE}" srcOrd="2" destOrd="0" presId="urn:microsoft.com/office/officeart/2005/8/layout/vList4#5"/>
    <dgm:cxn modelId="{54C76C58-75FF-42A3-B4C9-1360ADC81E65}" type="presParOf" srcId="{D1C7D5FB-837F-42B2-A607-A77DEFAE9DDE}" destId="{23F8278C-EF60-4B2D-A2C3-AF5C7DD96C0A}" srcOrd="0" destOrd="0" presId="urn:microsoft.com/office/officeart/2005/8/layout/vList4#5"/>
    <dgm:cxn modelId="{BC29161F-B8DF-4B1D-A47D-333EFB6B19F5}" type="presParOf" srcId="{D1C7D5FB-837F-42B2-A607-A77DEFAE9DDE}" destId="{349C2C81-7B9B-4A07-9CAB-D8B5A7C87FA0}" srcOrd="1" destOrd="0" presId="urn:microsoft.com/office/officeart/2005/8/layout/vList4#5"/>
    <dgm:cxn modelId="{A0E6E085-AE3D-4982-ADD6-86413DE735B7}" type="presParOf" srcId="{D1C7D5FB-837F-42B2-A607-A77DEFAE9DDE}" destId="{7863D2E2-81A9-40C2-BCAD-3B3F12C4879A}" srcOrd="2" destOrd="0" presId="urn:microsoft.com/office/officeart/2005/8/layout/vList4#5"/>
    <dgm:cxn modelId="{135EF4AB-5B83-4FB4-B7C4-F4CC8CBB739D}" type="presParOf" srcId="{0B29296A-082E-4C01-80CA-BD23F6F919E2}" destId="{C8493FE2-16B6-41E8-83CC-0E3FABD2CBB9}" srcOrd="3" destOrd="0" presId="urn:microsoft.com/office/officeart/2005/8/layout/vList4#5"/>
    <dgm:cxn modelId="{D970E5D4-F8F2-49F9-B4D3-AD19EE5DC199}" type="presParOf" srcId="{0B29296A-082E-4C01-80CA-BD23F6F919E2}" destId="{998E9A84-B198-4B20-8106-C6B1BDE0F3B1}" srcOrd="4" destOrd="0" presId="urn:microsoft.com/office/officeart/2005/8/layout/vList4#5"/>
    <dgm:cxn modelId="{88490C02-632A-44A8-BDA0-2892FB74931D}" type="presParOf" srcId="{998E9A84-B198-4B20-8106-C6B1BDE0F3B1}" destId="{EA7BAD32-8961-4059-875F-BCC8F5C9EBAB}" srcOrd="0" destOrd="0" presId="urn:microsoft.com/office/officeart/2005/8/layout/vList4#5"/>
    <dgm:cxn modelId="{A28B9F03-08DF-4F15-9A12-54076B754F80}" type="presParOf" srcId="{998E9A84-B198-4B20-8106-C6B1BDE0F3B1}" destId="{ED0D0C2B-75B1-43BE-82CC-125CDF87D9CF}" srcOrd="1" destOrd="0" presId="urn:microsoft.com/office/officeart/2005/8/layout/vList4#5"/>
    <dgm:cxn modelId="{C97B7DC4-8262-4404-A059-12973F20E9E5}" type="presParOf" srcId="{998E9A84-B198-4B20-8106-C6B1BDE0F3B1}" destId="{7EBD2396-8BF8-4D09-8DC3-5272557804F2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02DBB-D031-4B97-8756-813912E2B4DB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96CDA-7DBD-417F-A9A7-8C13E2817C14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r>
            <a:rPr lang="ru-RU" sz="1350" b="1" dirty="0" smtClean="0"/>
            <a:t>ОТДЕЛЕНИЕ ДНЕВНОГО ПРЕБЫВАНИЯ ДЛЯ ГРАЖДАН    </a:t>
          </a:r>
        </a:p>
        <a:p>
          <a:r>
            <a:rPr lang="ru-RU" sz="1350" b="1" dirty="0" smtClean="0"/>
            <a:t>                ПОЖИЛОГО ВОЗРАСТА И ИНВАЛИДОВ</a:t>
          </a:r>
          <a:endParaRPr lang="ru-RU" sz="1350" b="1" dirty="0"/>
        </a:p>
      </dgm:t>
    </dgm:pt>
    <dgm:pt modelId="{DD6FC54C-F49E-4071-BEA2-7027414E0DE6}" type="parTrans" cxnId="{AEEC0BD5-AE6A-460A-9DD3-E283E1D96127}">
      <dgm:prSet/>
      <dgm:spPr/>
      <dgm:t>
        <a:bodyPr/>
        <a:lstStyle/>
        <a:p>
          <a:endParaRPr lang="ru-RU"/>
        </a:p>
      </dgm:t>
    </dgm:pt>
    <dgm:pt modelId="{6D2FF5D7-3979-47C6-A253-6D34D96DD41A}" type="sibTrans" cxnId="{AEEC0BD5-AE6A-460A-9DD3-E283E1D96127}">
      <dgm:prSet/>
      <dgm:spPr/>
      <dgm:t>
        <a:bodyPr/>
        <a:lstStyle/>
        <a:p>
          <a:endParaRPr lang="ru-RU"/>
        </a:p>
      </dgm:t>
    </dgm:pt>
    <dgm:pt modelId="{DB57130C-C115-4650-8AE7-5E7C40CEE15D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СОЦИАЛЬНОЕ СОПРОВОЖДЕНИЕ</a:t>
          </a:r>
          <a:endParaRPr lang="ru-RU" sz="1400" b="1" dirty="0"/>
        </a:p>
      </dgm:t>
    </dgm:pt>
    <dgm:pt modelId="{F654DB49-E981-4AA8-B411-3B49E80B86BA}" type="parTrans" cxnId="{55AD4859-0603-4E34-AEF8-D8BB0F9A30A2}">
      <dgm:prSet/>
      <dgm:spPr/>
      <dgm:t>
        <a:bodyPr/>
        <a:lstStyle/>
        <a:p>
          <a:endParaRPr lang="ru-RU"/>
        </a:p>
      </dgm:t>
    </dgm:pt>
    <dgm:pt modelId="{D436DD3A-CF4C-4946-8641-E508849C0CCD}" type="sibTrans" cxnId="{55AD4859-0603-4E34-AEF8-D8BB0F9A30A2}">
      <dgm:prSet/>
      <dgm:spPr/>
      <dgm:t>
        <a:bodyPr/>
        <a:lstStyle/>
        <a:p>
          <a:endParaRPr lang="ru-RU"/>
        </a:p>
      </dgm:t>
    </dgm:pt>
    <dgm:pt modelId="{E53E7636-E3B9-4592-997F-EC6A9B2B64CD}" type="pres">
      <dgm:prSet presAssocID="{1AC02DBB-D031-4B97-8756-813912E2B4D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3E6AF3-C521-49D7-9527-9E15F3E0ADB4}" type="pres">
      <dgm:prSet presAssocID="{3F096CDA-7DBD-417F-A9A7-8C13E2817C14}" presName="comp" presStyleCnt="0"/>
      <dgm:spPr/>
    </dgm:pt>
    <dgm:pt modelId="{D5748E6E-60C9-4081-815D-9A04223C31A2}" type="pres">
      <dgm:prSet presAssocID="{3F096CDA-7DBD-417F-A9A7-8C13E2817C14}" presName="box" presStyleLbl="node1" presStyleIdx="0" presStyleCnt="2" custLinFactNeighborX="248" custLinFactNeighborY="3416"/>
      <dgm:spPr/>
      <dgm:t>
        <a:bodyPr/>
        <a:lstStyle/>
        <a:p>
          <a:endParaRPr lang="ru-RU"/>
        </a:p>
      </dgm:t>
    </dgm:pt>
    <dgm:pt modelId="{8EB64876-649F-44C7-914E-52C09C58BA57}" type="pres">
      <dgm:prSet presAssocID="{3F096CDA-7DBD-417F-A9A7-8C13E2817C1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A45BF8-7E27-442A-8D21-492A270C8DCC}" type="pres">
      <dgm:prSet presAssocID="{3F096CDA-7DBD-417F-A9A7-8C13E2817C1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F88FB-9BD7-44CA-9508-72A00FD6C9E3}" type="pres">
      <dgm:prSet presAssocID="{6D2FF5D7-3979-47C6-A253-6D34D96DD41A}" presName="spacer" presStyleCnt="0"/>
      <dgm:spPr/>
    </dgm:pt>
    <dgm:pt modelId="{3FB46BCE-6D35-4A2A-9423-4336210D7E0B}" type="pres">
      <dgm:prSet presAssocID="{DB57130C-C115-4650-8AE7-5E7C40CEE15D}" presName="comp" presStyleCnt="0"/>
      <dgm:spPr/>
    </dgm:pt>
    <dgm:pt modelId="{DE551EF2-D93F-4D59-9701-850706D35942}" type="pres">
      <dgm:prSet presAssocID="{DB57130C-C115-4650-8AE7-5E7C40CEE15D}" presName="box" presStyleLbl="node1" presStyleIdx="1" presStyleCnt="2"/>
      <dgm:spPr/>
      <dgm:t>
        <a:bodyPr/>
        <a:lstStyle/>
        <a:p>
          <a:endParaRPr lang="ru-RU"/>
        </a:p>
      </dgm:t>
    </dgm:pt>
    <dgm:pt modelId="{97F63C70-FDE6-4FEB-99CE-EE79931BD792}" type="pres">
      <dgm:prSet presAssocID="{DB57130C-C115-4650-8AE7-5E7C40CEE15D}" presName="img" presStyleLbl="fgImgPlace1" presStyleIdx="1" presStyleCnt="2" custScaleX="96831" custScaleY="1139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88B9F064-5F65-47FF-A769-5CD27C3331AA}" type="pres">
      <dgm:prSet presAssocID="{DB57130C-C115-4650-8AE7-5E7C40CEE15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D4859-0603-4E34-AEF8-D8BB0F9A30A2}" srcId="{1AC02DBB-D031-4B97-8756-813912E2B4DB}" destId="{DB57130C-C115-4650-8AE7-5E7C40CEE15D}" srcOrd="1" destOrd="0" parTransId="{F654DB49-E981-4AA8-B411-3B49E80B86BA}" sibTransId="{D436DD3A-CF4C-4946-8641-E508849C0CCD}"/>
    <dgm:cxn modelId="{AEEC0BD5-AE6A-460A-9DD3-E283E1D96127}" srcId="{1AC02DBB-D031-4B97-8756-813912E2B4DB}" destId="{3F096CDA-7DBD-417F-A9A7-8C13E2817C14}" srcOrd="0" destOrd="0" parTransId="{DD6FC54C-F49E-4071-BEA2-7027414E0DE6}" sibTransId="{6D2FF5D7-3979-47C6-A253-6D34D96DD41A}"/>
    <dgm:cxn modelId="{7AB473C0-9DB1-4E97-89C5-C7326EC309C1}" type="presOf" srcId="{3F096CDA-7DBD-417F-A9A7-8C13E2817C14}" destId="{B7A45BF8-7E27-442A-8D21-492A270C8DCC}" srcOrd="1" destOrd="0" presId="urn:microsoft.com/office/officeart/2005/8/layout/vList4#6"/>
    <dgm:cxn modelId="{7024D112-F32B-459F-97EF-3D579626FAC8}" type="presOf" srcId="{3F096CDA-7DBD-417F-A9A7-8C13E2817C14}" destId="{D5748E6E-60C9-4081-815D-9A04223C31A2}" srcOrd="0" destOrd="0" presId="urn:microsoft.com/office/officeart/2005/8/layout/vList4#6"/>
    <dgm:cxn modelId="{4A798A09-BD98-473C-8482-E07661031173}" type="presOf" srcId="{DB57130C-C115-4650-8AE7-5E7C40CEE15D}" destId="{88B9F064-5F65-47FF-A769-5CD27C3331AA}" srcOrd="1" destOrd="0" presId="urn:microsoft.com/office/officeart/2005/8/layout/vList4#6"/>
    <dgm:cxn modelId="{1C6CFB75-19ED-45E7-85FE-99F475842381}" type="presOf" srcId="{1AC02DBB-D031-4B97-8756-813912E2B4DB}" destId="{E53E7636-E3B9-4592-997F-EC6A9B2B64CD}" srcOrd="0" destOrd="0" presId="urn:microsoft.com/office/officeart/2005/8/layout/vList4#6"/>
    <dgm:cxn modelId="{59A868A0-0BDE-4EFD-A76D-489242ABA109}" type="presOf" srcId="{DB57130C-C115-4650-8AE7-5E7C40CEE15D}" destId="{DE551EF2-D93F-4D59-9701-850706D35942}" srcOrd="0" destOrd="0" presId="urn:microsoft.com/office/officeart/2005/8/layout/vList4#6"/>
    <dgm:cxn modelId="{B0F35377-2BB3-453B-837A-4A29D9E56266}" type="presParOf" srcId="{E53E7636-E3B9-4592-997F-EC6A9B2B64CD}" destId="{1E3E6AF3-C521-49D7-9527-9E15F3E0ADB4}" srcOrd="0" destOrd="0" presId="urn:microsoft.com/office/officeart/2005/8/layout/vList4#6"/>
    <dgm:cxn modelId="{19649A54-B353-40CC-8F09-BE519A1E819B}" type="presParOf" srcId="{1E3E6AF3-C521-49D7-9527-9E15F3E0ADB4}" destId="{D5748E6E-60C9-4081-815D-9A04223C31A2}" srcOrd="0" destOrd="0" presId="urn:microsoft.com/office/officeart/2005/8/layout/vList4#6"/>
    <dgm:cxn modelId="{13BCE59B-AA06-4D1E-BD68-D5E6E74FA53B}" type="presParOf" srcId="{1E3E6AF3-C521-49D7-9527-9E15F3E0ADB4}" destId="{8EB64876-649F-44C7-914E-52C09C58BA57}" srcOrd="1" destOrd="0" presId="urn:microsoft.com/office/officeart/2005/8/layout/vList4#6"/>
    <dgm:cxn modelId="{E0126CBD-DD78-432A-A20F-975A30EB7FF5}" type="presParOf" srcId="{1E3E6AF3-C521-49D7-9527-9E15F3E0ADB4}" destId="{B7A45BF8-7E27-442A-8D21-492A270C8DCC}" srcOrd="2" destOrd="0" presId="urn:microsoft.com/office/officeart/2005/8/layout/vList4#6"/>
    <dgm:cxn modelId="{CAC27483-6960-4065-A3BB-9E4BE46F929C}" type="presParOf" srcId="{E53E7636-E3B9-4592-997F-EC6A9B2B64CD}" destId="{7F7F88FB-9BD7-44CA-9508-72A00FD6C9E3}" srcOrd="1" destOrd="0" presId="urn:microsoft.com/office/officeart/2005/8/layout/vList4#6"/>
    <dgm:cxn modelId="{8B5EDA77-A43E-4B7A-9A44-4BF006C05365}" type="presParOf" srcId="{E53E7636-E3B9-4592-997F-EC6A9B2B64CD}" destId="{3FB46BCE-6D35-4A2A-9423-4336210D7E0B}" srcOrd="2" destOrd="0" presId="urn:microsoft.com/office/officeart/2005/8/layout/vList4#6"/>
    <dgm:cxn modelId="{AD2F7EE0-6829-4102-927F-42B38987272C}" type="presParOf" srcId="{3FB46BCE-6D35-4A2A-9423-4336210D7E0B}" destId="{DE551EF2-D93F-4D59-9701-850706D35942}" srcOrd="0" destOrd="0" presId="urn:microsoft.com/office/officeart/2005/8/layout/vList4#6"/>
    <dgm:cxn modelId="{F71D37F2-9297-44FF-BC6B-1F3E5A2E2CF1}" type="presParOf" srcId="{3FB46BCE-6D35-4A2A-9423-4336210D7E0B}" destId="{97F63C70-FDE6-4FEB-99CE-EE79931BD792}" srcOrd="1" destOrd="0" presId="urn:microsoft.com/office/officeart/2005/8/layout/vList4#6"/>
    <dgm:cxn modelId="{99C1CB34-8D1C-43B7-B93B-67DA5EAF4DBD}" type="presParOf" srcId="{3FB46BCE-6D35-4A2A-9423-4336210D7E0B}" destId="{88B9F064-5F65-47FF-A769-5CD27C3331AA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B86D7-A130-42BD-A4E8-30BF648F776D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E88F4-5435-4F59-A28E-8E130BC7E288}">
      <dgm:prSet phldrT="[Текст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</a:rPr>
            <a:t>                    </a:t>
          </a:r>
          <a:r>
            <a:rPr lang="ru-RU" sz="1400" b="1" dirty="0" smtClean="0">
              <a:solidFill>
                <a:schemeClr val="bg1"/>
              </a:solidFill>
            </a:rPr>
            <a:t>СРОЧНАЯ                   СОЦИАЛЬНАЯ    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</a:rPr>
            <a:t>                     ПОМОЩЬ </a:t>
          </a:r>
          <a:r>
            <a:rPr lang="ru-RU" sz="1400" b="1" dirty="0" smtClean="0">
              <a:solidFill>
                <a:schemeClr val="tx1"/>
              </a:solidFill>
            </a:rPr>
            <a:t>   </a:t>
          </a:r>
          <a:r>
            <a:rPr lang="ru-RU" sz="1400" b="1" dirty="0" smtClean="0"/>
            <a:t>                           </a:t>
          </a:r>
          <a:endParaRPr lang="ru-RU" sz="1400" b="1" dirty="0"/>
        </a:p>
      </dgm:t>
    </dgm:pt>
    <dgm:pt modelId="{A342A5A7-54EC-4B2D-8ACA-609511661DF5}" type="sibTrans" cxnId="{346E5844-D856-4ECB-A2D5-C2D38C47F674}">
      <dgm:prSet/>
      <dgm:spPr/>
      <dgm:t>
        <a:bodyPr/>
        <a:lstStyle/>
        <a:p>
          <a:endParaRPr lang="ru-RU"/>
        </a:p>
      </dgm:t>
    </dgm:pt>
    <dgm:pt modelId="{AEED380D-E590-462A-AD76-9EED902F9DDF}" type="parTrans" cxnId="{346E5844-D856-4ECB-A2D5-C2D38C47F674}">
      <dgm:prSet/>
      <dgm:spPr/>
      <dgm:t>
        <a:bodyPr/>
        <a:lstStyle/>
        <a:p>
          <a:endParaRPr lang="ru-RU"/>
        </a:p>
      </dgm:t>
    </dgm:pt>
    <dgm:pt modelId="{43C6372A-0D9E-4B9C-8C93-24803302AE44}" type="pres">
      <dgm:prSet presAssocID="{856B86D7-A130-42BD-A4E8-30BF648F77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16B16C-E86C-42E6-81A5-3314C73D68BE}" type="pres">
      <dgm:prSet presAssocID="{0D3E88F4-5435-4F59-A28E-8E130BC7E288}" presName="comp" presStyleCnt="0"/>
      <dgm:spPr/>
    </dgm:pt>
    <dgm:pt modelId="{42D92634-2F19-45E2-9687-B0E86598C87E}" type="pres">
      <dgm:prSet presAssocID="{0D3E88F4-5435-4F59-A28E-8E130BC7E288}" presName="box" presStyleLbl="node1" presStyleIdx="0" presStyleCnt="1" custLinFactNeighborX="-3808"/>
      <dgm:spPr/>
      <dgm:t>
        <a:bodyPr/>
        <a:lstStyle/>
        <a:p>
          <a:endParaRPr lang="ru-RU"/>
        </a:p>
      </dgm:t>
    </dgm:pt>
    <dgm:pt modelId="{9BFCEF5A-946C-4534-8429-C8529F235360}" type="pres">
      <dgm:prSet presAssocID="{0D3E88F4-5435-4F59-A28E-8E130BC7E288}" presName="img" presStyleLbl="fgImgPlace1" presStyleIdx="0" presStyleCnt="1" custScaleX="176140" custScaleY="104269" custLinFactNeighborX="44419" custLinFactNeighborY="-59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D5AD26-18D3-415D-8CD8-28CD574EF055}" type="pres">
      <dgm:prSet presAssocID="{0D3E88F4-5435-4F59-A28E-8E130BC7E28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87C53-4CB2-436E-A536-B9D99A7CED45}" type="presOf" srcId="{856B86D7-A130-42BD-A4E8-30BF648F776D}" destId="{43C6372A-0D9E-4B9C-8C93-24803302AE44}" srcOrd="0" destOrd="0" presId="urn:microsoft.com/office/officeart/2005/8/layout/vList4#7"/>
    <dgm:cxn modelId="{F02A8F4A-FF76-4FE0-8169-380496135045}" type="presOf" srcId="{0D3E88F4-5435-4F59-A28E-8E130BC7E288}" destId="{6BD5AD26-18D3-415D-8CD8-28CD574EF055}" srcOrd="1" destOrd="0" presId="urn:microsoft.com/office/officeart/2005/8/layout/vList4#7"/>
    <dgm:cxn modelId="{B2F5B03D-9CE9-4085-AF98-04DEBEB2DC33}" type="presOf" srcId="{0D3E88F4-5435-4F59-A28E-8E130BC7E288}" destId="{42D92634-2F19-45E2-9687-B0E86598C87E}" srcOrd="0" destOrd="0" presId="urn:microsoft.com/office/officeart/2005/8/layout/vList4#7"/>
    <dgm:cxn modelId="{346E5844-D856-4ECB-A2D5-C2D38C47F674}" srcId="{856B86D7-A130-42BD-A4E8-30BF648F776D}" destId="{0D3E88F4-5435-4F59-A28E-8E130BC7E288}" srcOrd="0" destOrd="0" parTransId="{AEED380D-E590-462A-AD76-9EED902F9DDF}" sibTransId="{A342A5A7-54EC-4B2D-8ACA-609511661DF5}"/>
    <dgm:cxn modelId="{E8F131FF-0408-4EB6-9B6D-38F275B298F6}" type="presParOf" srcId="{43C6372A-0D9E-4B9C-8C93-24803302AE44}" destId="{F416B16C-E86C-42E6-81A5-3314C73D68BE}" srcOrd="0" destOrd="0" presId="urn:microsoft.com/office/officeart/2005/8/layout/vList4#7"/>
    <dgm:cxn modelId="{7E7EC7F4-423A-470E-89F5-559D3E8AA1AD}" type="presParOf" srcId="{F416B16C-E86C-42E6-81A5-3314C73D68BE}" destId="{42D92634-2F19-45E2-9687-B0E86598C87E}" srcOrd="0" destOrd="0" presId="urn:microsoft.com/office/officeart/2005/8/layout/vList4#7"/>
    <dgm:cxn modelId="{14343CBF-97D8-4371-AA4C-D53E1CEAB7CB}" type="presParOf" srcId="{F416B16C-E86C-42E6-81A5-3314C73D68BE}" destId="{9BFCEF5A-946C-4534-8429-C8529F235360}" srcOrd="1" destOrd="0" presId="urn:microsoft.com/office/officeart/2005/8/layout/vList4#7"/>
    <dgm:cxn modelId="{E41BAEF8-AEB3-4C50-92D6-5F714613E8D6}" type="presParOf" srcId="{F416B16C-E86C-42E6-81A5-3314C73D68BE}" destId="{6BD5AD26-18D3-415D-8CD8-28CD574EF055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2804BB-C3CC-4C5D-B58F-F7F26E303CCC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894D7-4A7E-4830-9A6B-5E5D72E0FF85}">
      <dgm:prSet phldrT="[Текст]" custT="1"/>
      <dgm:spPr/>
      <dgm:t>
        <a:bodyPr/>
        <a:lstStyle/>
        <a:p>
          <a:pPr algn="ctr"/>
          <a:r>
            <a:rPr lang="ru-RU" sz="1200" dirty="0" smtClean="0"/>
            <a:t>            </a:t>
          </a:r>
          <a:r>
            <a:rPr lang="ru-RU" sz="1400" b="1" dirty="0" smtClean="0"/>
            <a:t>АКТИВНОЕ</a:t>
          </a:r>
        </a:p>
        <a:p>
          <a:pPr algn="ctr"/>
          <a:r>
            <a:rPr lang="ru-RU" sz="1400" b="1" dirty="0" smtClean="0"/>
            <a:t>           ДОЛГОЛЕТИ</a:t>
          </a:r>
          <a:r>
            <a:rPr lang="ru-RU" sz="1200" dirty="0" smtClean="0"/>
            <a:t>Е</a:t>
          </a:r>
          <a:endParaRPr lang="ru-RU" sz="1200" dirty="0"/>
        </a:p>
      </dgm:t>
    </dgm:pt>
    <dgm:pt modelId="{D5AA2BAA-8D41-4E05-A810-2A2AF200539A}" type="parTrans" cxnId="{989780F5-A275-4D20-9731-8EAF745BCF33}">
      <dgm:prSet/>
      <dgm:spPr/>
      <dgm:t>
        <a:bodyPr/>
        <a:lstStyle/>
        <a:p>
          <a:endParaRPr lang="ru-RU"/>
        </a:p>
      </dgm:t>
    </dgm:pt>
    <dgm:pt modelId="{B03EA5B0-99DA-46D1-8745-0559BEA163DD}" type="sibTrans" cxnId="{989780F5-A275-4D20-9731-8EAF745BCF33}">
      <dgm:prSet/>
      <dgm:spPr/>
      <dgm:t>
        <a:bodyPr/>
        <a:lstStyle/>
        <a:p>
          <a:endParaRPr lang="ru-RU"/>
        </a:p>
      </dgm:t>
    </dgm:pt>
    <dgm:pt modelId="{F8F78DF5-B758-44EA-97F0-5F989CB1F21C}" type="pres">
      <dgm:prSet presAssocID="{502804BB-C3CC-4C5D-B58F-F7F26E303CC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5FF12-DFC7-49A5-ACF3-13F4A2D5E9A2}" type="pres">
      <dgm:prSet presAssocID="{E61894D7-4A7E-4830-9A6B-5E5D72E0FF85}" presName="comp" presStyleCnt="0"/>
      <dgm:spPr/>
    </dgm:pt>
    <dgm:pt modelId="{118600AD-3CC1-401D-A9B6-0BE37AFBE2EE}" type="pres">
      <dgm:prSet presAssocID="{E61894D7-4A7E-4830-9A6B-5E5D72E0FF85}" presName="box" presStyleLbl="node1" presStyleIdx="0" presStyleCnt="1"/>
      <dgm:spPr/>
      <dgm:t>
        <a:bodyPr/>
        <a:lstStyle/>
        <a:p>
          <a:endParaRPr lang="ru-RU"/>
        </a:p>
      </dgm:t>
    </dgm:pt>
    <dgm:pt modelId="{3E2A9F26-E4F3-458C-8FB4-ADBCAB4F0921}" type="pres">
      <dgm:prSet presAssocID="{E61894D7-4A7E-4830-9A6B-5E5D72E0FF85}" presName="img" presStyleLbl="fgImgPlace1" presStyleIdx="0" presStyleCnt="1" custScaleX="182199" custScaleY="117041" custLinFactNeighborX="41885" custLinFactNeighborY="-61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66C15A-138A-43AC-96D2-7E6D9360406B}" type="pres">
      <dgm:prSet presAssocID="{E61894D7-4A7E-4830-9A6B-5E5D72E0FF8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780F5-A275-4D20-9731-8EAF745BCF33}" srcId="{502804BB-C3CC-4C5D-B58F-F7F26E303CCC}" destId="{E61894D7-4A7E-4830-9A6B-5E5D72E0FF85}" srcOrd="0" destOrd="0" parTransId="{D5AA2BAA-8D41-4E05-A810-2A2AF200539A}" sibTransId="{B03EA5B0-99DA-46D1-8745-0559BEA163DD}"/>
    <dgm:cxn modelId="{DAB48E3C-45FE-4DF5-9705-0B8D7944C220}" type="presOf" srcId="{E61894D7-4A7E-4830-9A6B-5E5D72E0FF85}" destId="{118600AD-3CC1-401D-A9B6-0BE37AFBE2EE}" srcOrd="0" destOrd="0" presId="urn:microsoft.com/office/officeart/2005/8/layout/vList4#8"/>
    <dgm:cxn modelId="{15E5BCE4-7A34-4FA4-8D1E-D45BA1AC6B3E}" type="presOf" srcId="{502804BB-C3CC-4C5D-B58F-F7F26E303CCC}" destId="{F8F78DF5-B758-44EA-97F0-5F989CB1F21C}" srcOrd="0" destOrd="0" presId="urn:microsoft.com/office/officeart/2005/8/layout/vList4#8"/>
    <dgm:cxn modelId="{A12E97B2-7CFF-40E5-B8AC-18FC9EDCA59D}" type="presOf" srcId="{E61894D7-4A7E-4830-9A6B-5E5D72E0FF85}" destId="{D266C15A-138A-43AC-96D2-7E6D9360406B}" srcOrd="1" destOrd="0" presId="urn:microsoft.com/office/officeart/2005/8/layout/vList4#8"/>
    <dgm:cxn modelId="{09D8E565-F794-48F8-AE99-216224B7198E}" type="presParOf" srcId="{F8F78DF5-B758-44EA-97F0-5F989CB1F21C}" destId="{A005FF12-DFC7-49A5-ACF3-13F4A2D5E9A2}" srcOrd="0" destOrd="0" presId="urn:microsoft.com/office/officeart/2005/8/layout/vList4#8"/>
    <dgm:cxn modelId="{AA0426C1-E4F1-4993-A84A-0BF4B00206D7}" type="presParOf" srcId="{A005FF12-DFC7-49A5-ACF3-13F4A2D5E9A2}" destId="{118600AD-3CC1-401D-A9B6-0BE37AFBE2EE}" srcOrd="0" destOrd="0" presId="urn:microsoft.com/office/officeart/2005/8/layout/vList4#8"/>
    <dgm:cxn modelId="{8F7F1177-1577-452A-8C75-FF493FC70AB2}" type="presParOf" srcId="{A005FF12-DFC7-49A5-ACF3-13F4A2D5E9A2}" destId="{3E2A9F26-E4F3-458C-8FB4-ADBCAB4F0921}" srcOrd="1" destOrd="0" presId="urn:microsoft.com/office/officeart/2005/8/layout/vList4#8"/>
    <dgm:cxn modelId="{28B15D98-84F1-462B-8967-BF39B2376A17}" type="presParOf" srcId="{A005FF12-DFC7-49A5-ACF3-13F4A2D5E9A2}" destId="{D266C15A-138A-43AC-96D2-7E6D9360406B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0447BB-9E9B-4F08-998D-D74A5711F8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8BD04C-278D-40E1-AE15-70803BA9F8BB}">
      <dgm:prSet phldrT="[Текст]"/>
      <dgm:spPr/>
      <dgm:t>
        <a:bodyPr/>
        <a:lstStyle/>
        <a:p>
          <a:r>
            <a:rPr lang="ru-RU" dirty="0" smtClean="0"/>
            <a:t>   Количество детей-инвалидов</a:t>
          </a:r>
          <a:endParaRPr lang="ru-RU" b="1" dirty="0"/>
        </a:p>
      </dgm:t>
    </dgm:pt>
    <dgm:pt modelId="{A0CD4DFE-EFDA-4513-B2C9-450065D50C88}" type="parTrans" cxnId="{23D864B7-2D26-4432-8B7A-E2669506830C}">
      <dgm:prSet/>
      <dgm:spPr/>
      <dgm:t>
        <a:bodyPr/>
        <a:lstStyle/>
        <a:p>
          <a:endParaRPr lang="ru-RU"/>
        </a:p>
      </dgm:t>
    </dgm:pt>
    <dgm:pt modelId="{3FA58A03-C9B2-4BFE-BED4-330A47546C85}" type="sibTrans" cxnId="{23D864B7-2D26-4432-8B7A-E2669506830C}">
      <dgm:prSet/>
      <dgm:spPr/>
      <dgm:t>
        <a:bodyPr/>
        <a:lstStyle/>
        <a:p>
          <a:endParaRPr lang="ru-RU"/>
        </a:p>
      </dgm:t>
    </dgm:pt>
    <dgm:pt modelId="{31FE9109-25D5-426E-B237-904806C1E6FB}">
      <dgm:prSet phldrT="[Текст]"/>
      <dgm:spPr/>
      <dgm:t>
        <a:bodyPr/>
        <a:lstStyle/>
        <a:p>
          <a:r>
            <a:rPr lang="ru-RU" dirty="0" smtClean="0"/>
            <a:t>  Количество пожилого населения</a:t>
          </a:r>
          <a:endParaRPr lang="ru-RU" b="1" dirty="0"/>
        </a:p>
      </dgm:t>
    </dgm:pt>
    <dgm:pt modelId="{3666EB65-5579-4139-98CE-B120AFF2D5BD}" type="parTrans" cxnId="{FDE35E5F-269F-4834-AE37-871087CE9354}">
      <dgm:prSet/>
      <dgm:spPr/>
      <dgm:t>
        <a:bodyPr/>
        <a:lstStyle/>
        <a:p>
          <a:endParaRPr lang="ru-RU"/>
        </a:p>
      </dgm:t>
    </dgm:pt>
    <dgm:pt modelId="{CBF59067-9941-4594-8A29-895E1C177C37}" type="sibTrans" cxnId="{FDE35E5F-269F-4834-AE37-871087CE9354}">
      <dgm:prSet/>
      <dgm:spPr/>
      <dgm:t>
        <a:bodyPr/>
        <a:lstStyle/>
        <a:p>
          <a:endParaRPr lang="ru-RU"/>
        </a:p>
      </dgm:t>
    </dgm:pt>
    <dgm:pt modelId="{54348871-2510-451E-91BD-7BD51FC96332}">
      <dgm:prSet phldrT="[Текст]" custT="1"/>
      <dgm:spPr/>
      <dgm:t>
        <a:bodyPr/>
        <a:lstStyle/>
        <a:p>
          <a:r>
            <a:rPr lang="ru-RU" sz="1100" dirty="0" smtClean="0"/>
            <a:t>     </a:t>
          </a:r>
          <a:r>
            <a:rPr lang="ru-RU" sz="1200" b="1" dirty="0" smtClean="0"/>
            <a:t>Льготные категории (</a:t>
          </a:r>
          <a:r>
            <a:rPr lang="ru-RU" sz="1200" b="1" dirty="0" err="1" smtClean="0"/>
            <a:t>ИВОв</a:t>
          </a:r>
          <a:r>
            <a:rPr lang="ru-RU" sz="1200" b="1" dirty="0" smtClean="0"/>
            <a:t>, </a:t>
          </a:r>
          <a:r>
            <a:rPr lang="ru-RU" sz="1200" b="1" dirty="0" err="1" smtClean="0"/>
            <a:t>УВОв</a:t>
          </a:r>
          <a:r>
            <a:rPr lang="ru-RU" sz="1200" b="1" dirty="0" smtClean="0"/>
            <a:t>, </a:t>
          </a:r>
          <a:r>
            <a:rPr lang="ru-RU" sz="1200" b="1" dirty="0" err="1" smtClean="0"/>
            <a:t>тр.тыла</a:t>
          </a:r>
          <a:r>
            <a:rPr lang="ru-RU" sz="1200" b="1" dirty="0" smtClean="0"/>
            <a:t>, члены семей СВО и т.д.)</a:t>
          </a:r>
          <a:endParaRPr lang="ru-RU" sz="1200" b="1" dirty="0"/>
        </a:p>
      </dgm:t>
    </dgm:pt>
    <dgm:pt modelId="{7740AADA-CC33-44FB-A9D1-A4AA06DD9654}" type="parTrans" cxnId="{F2ADF825-CD5D-40D3-B03B-8A6F7872EE56}">
      <dgm:prSet/>
      <dgm:spPr/>
      <dgm:t>
        <a:bodyPr/>
        <a:lstStyle/>
        <a:p>
          <a:endParaRPr lang="ru-RU"/>
        </a:p>
      </dgm:t>
    </dgm:pt>
    <dgm:pt modelId="{24F99E42-FE27-4A85-8CAA-71E3D3CEA36D}" type="sibTrans" cxnId="{F2ADF825-CD5D-40D3-B03B-8A6F7872EE56}">
      <dgm:prSet/>
      <dgm:spPr/>
      <dgm:t>
        <a:bodyPr/>
        <a:lstStyle/>
        <a:p>
          <a:endParaRPr lang="ru-RU"/>
        </a:p>
      </dgm:t>
    </dgm:pt>
    <dgm:pt modelId="{C2767CD6-8794-4887-8E20-BF1A80606639}">
      <dgm:prSet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/>
            <a:t>Количество жителей </a:t>
          </a:r>
          <a:r>
            <a:rPr lang="ru-RU" b="1" dirty="0" err="1" smtClean="0"/>
            <a:t>Кашинского</a:t>
          </a:r>
          <a:r>
            <a:rPr lang="ru-RU" b="1" dirty="0" smtClean="0"/>
            <a:t> г/о</a:t>
          </a:r>
          <a:endParaRPr lang="ru-RU" b="1" dirty="0"/>
        </a:p>
      </dgm:t>
    </dgm:pt>
    <dgm:pt modelId="{3FFA4ED7-BEFE-4096-967B-7545C98847F6}" type="parTrans" cxnId="{2D23E7BC-147A-4307-9C3F-F364D278805C}">
      <dgm:prSet/>
      <dgm:spPr/>
      <dgm:t>
        <a:bodyPr/>
        <a:lstStyle/>
        <a:p>
          <a:endParaRPr lang="ru-RU"/>
        </a:p>
      </dgm:t>
    </dgm:pt>
    <dgm:pt modelId="{58AEB09D-96BA-4CFC-B90E-B87398FA54F6}" type="sibTrans" cxnId="{2D23E7BC-147A-4307-9C3F-F364D278805C}">
      <dgm:prSet/>
      <dgm:spPr/>
      <dgm:t>
        <a:bodyPr/>
        <a:lstStyle/>
        <a:p>
          <a:endParaRPr lang="ru-RU"/>
        </a:p>
      </dgm:t>
    </dgm:pt>
    <dgm:pt modelId="{B736D989-052A-44AE-A2F8-331D1B7E4099}" type="pres">
      <dgm:prSet presAssocID="{A30447BB-9E9B-4F08-998D-D74A5711F8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9EA152-1305-48F1-B083-60E1E99062EC}" type="pres">
      <dgm:prSet presAssocID="{A30447BB-9E9B-4F08-998D-D74A5711F8A0}" presName="Name1" presStyleCnt="0"/>
      <dgm:spPr/>
    </dgm:pt>
    <dgm:pt modelId="{445A5603-1171-4918-B844-D30097229628}" type="pres">
      <dgm:prSet presAssocID="{A30447BB-9E9B-4F08-998D-D74A5711F8A0}" presName="cycle" presStyleCnt="0"/>
      <dgm:spPr/>
    </dgm:pt>
    <dgm:pt modelId="{27F059C5-1CAC-4226-8634-50D05B0405CC}" type="pres">
      <dgm:prSet presAssocID="{A30447BB-9E9B-4F08-998D-D74A5711F8A0}" presName="srcNode" presStyleLbl="node1" presStyleIdx="0" presStyleCnt="4"/>
      <dgm:spPr/>
    </dgm:pt>
    <dgm:pt modelId="{E3954E38-A5A1-4824-BEE9-C76DB5D5B350}" type="pres">
      <dgm:prSet presAssocID="{A30447BB-9E9B-4F08-998D-D74A5711F8A0}" presName="conn" presStyleLbl="parChTrans1D2" presStyleIdx="0" presStyleCnt="1"/>
      <dgm:spPr/>
      <dgm:t>
        <a:bodyPr/>
        <a:lstStyle/>
        <a:p>
          <a:endParaRPr lang="ru-RU"/>
        </a:p>
      </dgm:t>
    </dgm:pt>
    <dgm:pt modelId="{55374914-DC82-4188-9F0D-BA98EC794789}" type="pres">
      <dgm:prSet presAssocID="{A30447BB-9E9B-4F08-998D-D74A5711F8A0}" presName="extraNode" presStyleLbl="node1" presStyleIdx="0" presStyleCnt="4"/>
      <dgm:spPr/>
    </dgm:pt>
    <dgm:pt modelId="{8B5D028E-0707-4B51-A2C9-32182C53A7B1}" type="pres">
      <dgm:prSet presAssocID="{A30447BB-9E9B-4F08-998D-D74A5711F8A0}" presName="dstNode" presStyleLbl="node1" presStyleIdx="0" presStyleCnt="4"/>
      <dgm:spPr/>
    </dgm:pt>
    <dgm:pt modelId="{11D2F767-4787-44AD-954C-EDE5C2202A93}" type="pres">
      <dgm:prSet presAssocID="{C2767CD6-8794-4887-8E20-BF1A8060663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5CBC-3962-400C-9AF6-7B5C1FD8110D}" type="pres">
      <dgm:prSet presAssocID="{C2767CD6-8794-4887-8E20-BF1A80606639}" presName="accent_1" presStyleCnt="0"/>
      <dgm:spPr/>
    </dgm:pt>
    <dgm:pt modelId="{7921A4FC-CBA2-4EAE-A5D4-3F7622E41F1D}" type="pres">
      <dgm:prSet presAssocID="{C2767CD6-8794-4887-8E20-BF1A80606639}" presName="accentRepeatNode" presStyleLbl="solidFgAcc1" presStyleIdx="0" presStyleCnt="4" custScaleX="142964" custScaleY="118855" custLinFactNeighborX="-4088" custLinFactNeighborY="-5678"/>
      <dgm:spPr/>
    </dgm:pt>
    <dgm:pt modelId="{4FFEF719-6639-4163-9217-0DAE38F0140B}" type="pres">
      <dgm:prSet presAssocID="{298BD04C-278D-40E1-AE15-70803BA9F8B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A4611-A8D7-4311-99A4-0439A8DC448F}" type="pres">
      <dgm:prSet presAssocID="{298BD04C-278D-40E1-AE15-70803BA9F8BB}" presName="accent_2" presStyleCnt="0"/>
      <dgm:spPr/>
    </dgm:pt>
    <dgm:pt modelId="{079242E4-8C85-4484-A442-DE937DFB2D51}" type="pres">
      <dgm:prSet presAssocID="{298BD04C-278D-40E1-AE15-70803BA9F8BB}" presName="accentRepeatNode" presStyleLbl="solidFgAcc1" presStyleIdx="1" presStyleCnt="4" custScaleX="145551" custScaleY="118562"/>
      <dgm:spPr/>
    </dgm:pt>
    <dgm:pt modelId="{87C4FE89-EE7B-4F3F-AB36-33F98953B54C}" type="pres">
      <dgm:prSet presAssocID="{31FE9109-25D5-426E-B237-904806C1E6F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3E894-1795-41D6-83B8-55C19C74E488}" type="pres">
      <dgm:prSet presAssocID="{31FE9109-25D5-426E-B237-904806C1E6FB}" presName="accent_3" presStyleCnt="0"/>
      <dgm:spPr/>
    </dgm:pt>
    <dgm:pt modelId="{B2C22417-3DCD-44A9-A304-6BAF4A67078B}" type="pres">
      <dgm:prSet presAssocID="{31FE9109-25D5-426E-B237-904806C1E6FB}" presName="accentRepeatNode" presStyleLbl="solidFgAcc1" presStyleIdx="2" presStyleCnt="4" custScaleX="138346" custScaleY="118834"/>
      <dgm:spPr/>
    </dgm:pt>
    <dgm:pt modelId="{97ECF228-516C-4E0E-B7AC-E1AC6D9458A1}" type="pres">
      <dgm:prSet presAssocID="{54348871-2510-451E-91BD-7BD51FC9633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F6EDB-6548-4BD3-95EB-6FD66DC04FD9}" type="pres">
      <dgm:prSet presAssocID="{54348871-2510-451E-91BD-7BD51FC96332}" presName="accent_4" presStyleCnt="0"/>
      <dgm:spPr/>
    </dgm:pt>
    <dgm:pt modelId="{335BD764-F75F-4403-B5FD-6B0D6459CEAB}" type="pres">
      <dgm:prSet presAssocID="{54348871-2510-451E-91BD-7BD51FC96332}" presName="accentRepeatNode" presStyleLbl="solidFgAcc1" presStyleIdx="3" presStyleCnt="4" custScaleX="159222" custScaleY="119012"/>
      <dgm:spPr/>
    </dgm:pt>
  </dgm:ptLst>
  <dgm:cxnLst>
    <dgm:cxn modelId="{C943BB26-FB74-431B-9B71-6F43ACE9A167}" type="presOf" srcId="{A30447BB-9E9B-4F08-998D-D74A5711F8A0}" destId="{B736D989-052A-44AE-A2F8-331D1B7E4099}" srcOrd="0" destOrd="0" presId="urn:microsoft.com/office/officeart/2008/layout/VerticalCurvedList"/>
    <dgm:cxn modelId="{938D3A59-10C7-4AFA-919A-A4E9E9E8BECE}" type="presOf" srcId="{C2767CD6-8794-4887-8E20-BF1A80606639}" destId="{11D2F767-4787-44AD-954C-EDE5C2202A93}" srcOrd="0" destOrd="0" presId="urn:microsoft.com/office/officeart/2008/layout/VerticalCurvedList"/>
    <dgm:cxn modelId="{23D864B7-2D26-4432-8B7A-E2669506830C}" srcId="{A30447BB-9E9B-4F08-998D-D74A5711F8A0}" destId="{298BD04C-278D-40E1-AE15-70803BA9F8BB}" srcOrd="1" destOrd="0" parTransId="{A0CD4DFE-EFDA-4513-B2C9-450065D50C88}" sibTransId="{3FA58A03-C9B2-4BFE-BED4-330A47546C85}"/>
    <dgm:cxn modelId="{012CAE69-EC05-4FAE-BC71-422A921F617A}" type="presOf" srcId="{54348871-2510-451E-91BD-7BD51FC96332}" destId="{97ECF228-516C-4E0E-B7AC-E1AC6D9458A1}" srcOrd="0" destOrd="0" presId="urn:microsoft.com/office/officeart/2008/layout/VerticalCurvedList"/>
    <dgm:cxn modelId="{F2ADF825-CD5D-40D3-B03B-8A6F7872EE56}" srcId="{A30447BB-9E9B-4F08-998D-D74A5711F8A0}" destId="{54348871-2510-451E-91BD-7BD51FC96332}" srcOrd="3" destOrd="0" parTransId="{7740AADA-CC33-44FB-A9D1-A4AA06DD9654}" sibTransId="{24F99E42-FE27-4A85-8CAA-71E3D3CEA36D}"/>
    <dgm:cxn modelId="{C5C31E66-CA04-4BFA-B65A-66D847FF7891}" type="presOf" srcId="{31FE9109-25D5-426E-B237-904806C1E6FB}" destId="{87C4FE89-EE7B-4F3F-AB36-33F98953B54C}" srcOrd="0" destOrd="0" presId="urn:microsoft.com/office/officeart/2008/layout/VerticalCurvedList"/>
    <dgm:cxn modelId="{2D23E7BC-147A-4307-9C3F-F364D278805C}" srcId="{A30447BB-9E9B-4F08-998D-D74A5711F8A0}" destId="{C2767CD6-8794-4887-8E20-BF1A80606639}" srcOrd="0" destOrd="0" parTransId="{3FFA4ED7-BEFE-4096-967B-7545C98847F6}" sibTransId="{58AEB09D-96BA-4CFC-B90E-B87398FA54F6}"/>
    <dgm:cxn modelId="{BCDA07EF-1C19-4EB8-B394-B0DF8DCE9659}" type="presOf" srcId="{58AEB09D-96BA-4CFC-B90E-B87398FA54F6}" destId="{E3954E38-A5A1-4824-BEE9-C76DB5D5B350}" srcOrd="0" destOrd="0" presId="urn:microsoft.com/office/officeart/2008/layout/VerticalCurvedList"/>
    <dgm:cxn modelId="{C8D1411B-2BD4-47DC-B831-D23560024D87}" type="presOf" srcId="{298BD04C-278D-40E1-AE15-70803BA9F8BB}" destId="{4FFEF719-6639-4163-9217-0DAE38F0140B}" srcOrd="0" destOrd="0" presId="urn:microsoft.com/office/officeart/2008/layout/VerticalCurvedList"/>
    <dgm:cxn modelId="{FDE35E5F-269F-4834-AE37-871087CE9354}" srcId="{A30447BB-9E9B-4F08-998D-D74A5711F8A0}" destId="{31FE9109-25D5-426E-B237-904806C1E6FB}" srcOrd="2" destOrd="0" parTransId="{3666EB65-5579-4139-98CE-B120AFF2D5BD}" sibTransId="{CBF59067-9941-4594-8A29-895E1C177C37}"/>
    <dgm:cxn modelId="{1A5791FE-8AD6-4A2E-99FC-9D788633AB7D}" type="presParOf" srcId="{B736D989-052A-44AE-A2F8-331D1B7E4099}" destId="{DA9EA152-1305-48F1-B083-60E1E99062EC}" srcOrd="0" destOrd="0" presId="urn:microsoft.com/office/officeart/2008/layout/VerticalCurvedList"/>
    <dgm:cxn modelId="{AE6C0075-A65A-4C1F-A5E7-5A1C648E14C8}" type="presParOf" srcId="{DA9EA152-1305-48F1-B083-60E1E99062EC}" destId="{445A5603-1171-4918-B844-D30097229628}" srcOrd="0" destOrd="0" presId="urn:microsoft.com/office/officeart/2008/layout/VerticalCurvedList"/>
    <dgm:cxn modelId="{05E44D31-D608-440B-9D79-3E3F6619B9FB}" type="presParOf" srcId="{445A5603-1171-4918-B844-D30097229628}" destId="{27F059C5-1CAC-4226-8634-50D05B0405CC}" srcOrd="0" destOrd="0" presId="urn:microsoft.com/office/officeart/2008/layout/VerticalCurvedList"/>
    <dgm:cxn modelId="{148E2ABA-69D1-4056-944E-F0E3A9CE0EBD}" type="presParOf" srcId="{445A5603-1171-4918-B844-D30097229628}" destId="{E3954E38-A5A1-4824-BEE9-C76DB5D5B350}" srcOrd="1" destOrd="0" presId="urn:microsoft.com/office/officeart/2008/layout/VerticalCurvedList"/>
    <dgm:cxn modelId="{82205695-0058-4358-874C-034C9F8D22FF}" type="presParOf" srcId="{445A5603-1171-4918-B844-D30097229628}" destId="{55374914-DC82-4188-9F0D-BA98EC794789}" srcOrd="2" destOrd="0" presId="urn:microsoft.com/office/officeart/2008/layout/VerticalCurvedList"/>
    <dgm:cxn modelId="{EC8E9A0F-A4A5-4CD9-824A-0CAC88C03DE1}" type="presParOf" srcId="{445A5603-1171-4918-B844-D30097229628}" destId="{8B5D028E-0707-4B51-A2C9-32182C53A7B1}" srcOrd="3" destOrd="0" presId="urn:microsoft.com/office/officeart/2008/layout/VerticalCurvedList"/>
    <dgm:cxn modelId="{436324A6-AB96-4844-BD72-2C011D65B4F0}" type="presParOf" srcId="{DA9EA152-1305-48F1-B083-60E1E99062EC}" destId="{11D2F767-4787-44AD-954C-EDE5C2202A93}" srcOrd="1" destOrd="0" presId="urn:microsoft.com/office/officeart/2008/layout/VerticalCurvedList"/>
    <dgm:cxn modelId="{71DA0040-9658-4983-9F45-FFD6034A0662}" type="presParOf" srcId="{DA9EA152-1305-48F1-B083-60E1E99062EC}" destId="{62E35CBC-3962-400C-9AF6-7B5C1FD8110D}" srcOrd="2" destOrd="0" presId="urn:microsoft.com/office/officeart/2008/layout/VerticalCurvedList"/>
    <dgm:cxn modelId="{9A314090-979B-4C74-B8E3-9E6A03201E3E}" type="presParOf" srcId="{62E35CBC-3962-400C-9AF6-7B5C1FD8110D}" destId="{7921A4FC-CBA2-4EAE-A5D4-3F7622E41F1D}" srcOrd="0" destOrd="0" presId="urn:microsoft.com/office/officeart/2008/layout/VerticalCurvedList"/>
    <dgm:cxn modelId="{D55252B5-3C7B-473C-B617-C2259CB8810F}" type="presParOf" srcId="{DA9EA152-1305-48F1-B083-60E1E99062EC}" destId="{4FFEF719-6639-4163-9217-0DAE38F0140B}" srcOrd="3" destOrd="0" presId="urn:microsoft.com/office/officeart/2008/layout/VerticalCurvedList"/>
    <dgm:cxn modelId="{1F13FD58-B307-4087-B2E3-460313E91EDC}" type="presParOf" srcId="{DA9EA152-1305-48F1-B083-60E1E99062EC}" destId="{22AA4611-A8D7-4311-99A4-0439A8DC448F}" srcOrd="4" destOrd="0" presId="urn:microsoft.com/office/officeart/2008/layout/VerticalCurvedList"/>
    <dgm:cxn modelId="{FA99BEA3-FEB9-4EB4-96B8-F49BE52FDB0F}" type="presParOf" srcId="{22AA4611-A8D7-4311-99A4-0439A8DC448F}" destId="{079242E4-8C85-4484-A442-DE937DFB2D51}" srcOrd="0" destOrd="0" presId="urn:microsoft.com/office/officeart/2008/layout/VerticalCurvedList"/>
    <dgm:cxn modelId="{D4D82E59-DCAB-43F0-B7FC-D23979541126}" type="presParOf" srcId="{DA9EA152-1305-48F1-B083-60E1E99062EC}" destId="{87C4FE89-EE7B-4F3F-AB36-33F98953B54C}" srcOrd="5" destOrd="0" presId="urn:microsoft.com/office/officeart/2008/layout/VerticalCurvedList"/>
    <dgm:cxn modelId="{4AED8F7F-7B7B-4620-B4B6-598972C6A6E9}" type="presParOf" srcId="{DA9EA152-1305-48F1-B083-60E1E99062EC}" destId="{4B43E894-1795-41D6-83B8-55C19C74E488}" srcOrd="6" destOrd="0" presId="urn:microsoft.com/office/officeart/2008/layout/VerticalCurvedList"/>
    <dgm:cxn modelId="{2F241366-EB1A-4673-8039-ED9BB5572FC8}" type="presParOf" srcId="{4B43E894-1795-41D6-83B8-55C19C74E488}" destId="{B2C22417-3DCD-44A9-A304-6BAF4A67078B}" srcOrd="0" destOrd="0" presId="urn:microsoft.com/office/officeart/2008/layout/VerticalCurvedList"/>
    <dgm:cxn modelId="{B1A7DFB9-58E1-4AC4-91D7-4777BB9950CE}" type="presParOf" srcId="{DA9EA152-1305-48F1-B083-60E1E99062EC}" destId="{97ECF228-516C-4E0E-B7AC-E1AC6D9458A1}" srcOrd="7" destOrd="0" presId="urn:microsoft.com/office/officeart/2008/layout/VerticalCurvedList"/>
    <dgm:cxn modelId="{11EED5A8-0531-4754-8787-E360F317C7EA}" type="presParOf" srcId="{DA9EA152-1305-48F1-B083-60E1E99062EC}" destId="{BB1F6EDB-6548-4BD3-95EB-6FD66DC04FD9}" srcOrd="8" destOrd="0" presId="urn:microsoft.com/office/officeart/2008/layout/VerticalCurvedList"/>
    <dgm:cxn modelId="{AA8E09B3-B827-4837-A1FE-A4B319F76FB4}" type="presParOf" srcId="{BB1F6EDB-6548-4BD3-95EB-6FD66DC04FD9}" destId="{335BD764-F75F-4403-B5FD-6B0D6459CE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81AA0B-6B55-46E1-805A-A20D31868C6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297E9-E56A-4173-A6FD-57904F6ECA8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СОПРОВОЖДЕНИЕ – 604 услуга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686A1-E9FD-4BEB-96D4-95FF73C0338A}" type="parTrans" cxnId="{8ACEB0A3-F7AD-4F0B-8A09-51FE0365FE83}">
      <dgm:prSet/>
      <dgm:spPr/>
      <dgm:t>
        <a:bodyPr/>
        <a:lstStyle/>
        <a:p>
          <a:endParaRPr lang="ru-RU"/>
        </a:p>
      </dgm:t>
    </dgm:pt>
    <dgm:pt modelId="{A04532F1-127C-4534-BA12-DB7970607D1C}" type="sibTrans" cxnId="{8ACEB0A3-F7AD-4F0B-8A09-51FE0365FE83}">
      <dgm:prSet/>
      <dgm:spPr/>
      <dgm:t>
        <a:bodyPr/>
        <a:lstStyle/>
        <a:p>
          <a:endParaRPr lang="ru-RU"/>
        </a:p>
      </dgm:t>
    </dgm:pt>
    <dgm:pt modelId="{B3049F36-BAC3-42E3-B257-896A503686F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услуга –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1589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E9D44-5F0E-4938-8E8B-B44395A0C992}" type="parTrans" cxnId="{C2FBF5D3-59ED-4F98-9A21-6CB68019CEAE}">
      <dgm:prSet/>
      <dgm:spPr/>
      <dgm:t>
        <a:bodyPr/>
        <a:lstStyle/>
        <a:p>
          <a:endParaRPr lang="ru-RU"/>
        </a:p>
      </dgm:t>
    </dgm:pt>
    <dgm:pt modelId="{08F11941-B221-41E2-9B67-99D65656B812}" type="sibTrans" cxnId="{C2FBF5D3-59ED-4F98-9A21-6CB68019CEAE}">
      <dgm:prSet/>
      <dgm:spPr/>
      <dgm:t>
        <a:bodyPr/>
        <a:lstStyle/>
        <a:p>
          <a:endParaRPr lang="ru-RU"/>
        </a:p>
      </dgm:t>
    </dgm:pt>
    <dgm:pt modelId="{1541D511-DC8C-4547-87AC-939A7D26C6A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услуга -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26F59-08CA-403F-9C59-BF35ABE4F1F0}" type="parTrans" cxnId="{4517C62E-3412-49C9-9C96-7B355B4FDEB8}">
      <dgm:prSet/>
      <dgm:spPr/>
      <dgm:t>
        <a:bodyPr/>
        <a:lstStyle/>
        <a:p>
          <a:endParaRPr lang="ru-RU"/>
        </a:p>
      </dgm:t>
    </dgm:pt>
    <dgm:pt modelId="{DC0BBD7F-252E-4E3C-9EEA-743ACB4DAE28}" type="sibTrans" cxnId="{4517C62E-3412-49C9-9C96-7B355B4FDEB8}">
      <dgm:prSet/>
      <dgm:spPr/>
      <dgm:t>
        <a:bodyPr/>
        <a:lstStyle/>
        <a:p>
          <a:endParaRPr lang="ru-RU"/>
        </a:p>
      </dgm:t>
    </dgm:pt>
    <dgm:pt modelId="{AEAD91C3-0DB7-40A4-901D-4464F652093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Юридическая услуга 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54454-64A2-497F-9E7F-59A79F5C97A1}" type="parTrans" cxnId="{E3E984C3-B55C-4D8B-BF76-D21AECE83549}">
      <dgm:prSet/>
      <dgm:spPr/>
      <dgm:t>
        <a:bodyPr/>
        <a:lstStyle/>
        <a:p>
          <a:endParaRPr lang="ru-RU"/>
        </a:p>
      </dgm:t>
    </dgm:pt>
    <dgm:pt modelId="{DABBFD67-15CD-479F-A969-A9B2ACD5460F}" type="sibTrans" cxnId="{E3E984C3-B55C-4D8B-BF76-D21AECE83549}">
      <dgm:prSet/>
      <dgm:spPr/>
      <dgm:t>
        <a:bodyPr/>
        <a:lstStyle/>
        <a:p>
          <a:endParaRPr lang="ru-RU"/>
        </a:p>
      </dgm:t>
    </dgm:pt>
    <dgm:pt modelId="{F1DF4253-2AC8-4069-A023-72311FD2DA2C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трудоуствойстве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5 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CFAF4-558D-4AEE-AB87-D152950CE0FF}" type="parTrans" cxnId="{33C694CA-E0F6-4A7E-B9BA-2BE2C08FC2DC}">
      <dgm:prSet/>
      <dgm:spPr/>
      <dgm:t>
        <a:bodyPr/>
        <a:lstStyle/>
        <a:p>
          <a:endParaRPr lang="ru-RU"/>
        </a:p>
      </dgm:t>
    </dgm:pt>
    <dgm:pt modelId="{49036BDF-D83E-4676-A89B-62AD96F1D3E7}" type="sibTrans" cxnId="{33C694CA-E0F6-4A7E-B9BA-2BE2C08FC2DC}">
      <dgm:prSet/>
      <dgm:spPr/>
      <dgm:t>
        <a:bodyPr/>
        <a:lstStyle/>
        <a:p>
          <a:endParaRPr lang="ru-RU"/>
        </a:p>
      </dgm:t>
    </dgm:pt>
    <dgm:pt modelId="{D5D2617F-16A5-4C4F-8BB2-7340D4FBC900}" type="pres">
      <dgm:prSet presAssocID="{3281AA0B-6B55-46E1-805A-A20D31868C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8E3B1-D7BF-454A-98E4-C0208B86BA11}" type="pres">
      <dgm:prSet presAssocID="{3281AA0B-6B55-46E1-805A-A20D31868C65}" presName="radial" presStyleCnt="0">
        <dgm:presLayoutVars>
          <dgm:animLvl val="ctr"/>
        </dgm:presLayoutVars>
      </dgm:prSet>
      <dgm:spPr/>
    </dgm:pt>
    <dgm:pt modelId="{1C18C74A-8064-41C8-B908-E9524CE548F7}" type="pres">
      <dgm:prSet presAssocID="{C2A297E9-E56A-4173-A6FD-57904F6ECA8F}" presName="centerShape" presStyleLbl="vennNode1" presStyleIdx="0" presStyleCnt="5" custScaleX="79855" custScaleY="80414"/>
      <dgm:spPr/>
      <dgm:t>
        <a:bodyPr/>
        <a:lstStyle/>
        <a:p>
          <a:endParaRPr lang="ru-RU"/>
        </a:p>
      </dgm:t>
    </dgm:pt>
    <dgm:pt modelId="{B0A41B32-677F-484E-9F19-F5B806E124D0}" type="pres">
      <dgm:prSet presAssocID="{B3049F36-BAC3-42E3-B257-896A503686F9}" presName="node" presStyleLbl="vennNode1" presStyleIdx="1" presStyleCnt="5" custScaleX="136356" custRadScaleRad="87220" custRadScaleInc="-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BE68C-4FC7-4516-9BDE-657D99D31BD0}" type="pres">
      <dgm:prSet presAssocID="{1541D511-DC8C-4547-87AC-939A7D26C6AE}" presName="node" presStyleLbl="vennNode1" presStyleIdx="2" presStyleCnt="5" custScaleX="116615" custScaleY="135139" custRadScaleRad="89407" custRadScaleInc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DEBEF-6C39-4687-B999-19199D8BD3D1}" type="pres">
      <dgm:prSet presAssocID="{AEAD91C3-0DB7-40A4-901D-4464F6520939}" presName="node" presStyleLbl="vennNode1" presStyleIdx="3" presStyleCnt="5" custScaleX="141654" custScaleY="103926" custRadScaleRad="85457" custRadScaleInc="-3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2A435-1F33-456B-AB0C-98FC14E04FB6}" type="pres">
      <dgm:prSet presAssocID="{F1DF4253-2AC8-4069-A023-72311FD2DA2C}" presName="node" presStyleLbl="vennNode1" presStyleIdx="4" presStyleCnt="5" custScaleX="113707" custScaleY="137952" custRadScaleRad="93071" custRadScaleInc="-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EB0A3-F7AD-4F0B-8A09-51FE0365FE83}" srcId="{3281AA0B-6B55-46E1-805A-A20D31868C65}" destId="{C2A297E9-E56A-4173-A6FD-57904F6ECA8F}" srcOrd="0" destOrd="0" parTransId="{C7E686A1-E9FD-4BEB-96D4-95FF73C0338A}" sibTransId="{A04532F1-127C-4534-BA12-DB7970607D1C}"/>
    <dgm:cxn modelId="{83C704E5-107A-4254-ADAA-5869B2C001F6}" type="presOf" srcId="{B3049F36-BAC3-42E3-B257-896A503686F9}" destId="{B0A41B32-677F-484E-9F19-F5B806E124D0}" srcOrd="0" destOrd="0" presId="urn:microsoft.com/office/officeart/2005/8/layout/radial3"/>
    <dgm:cxn modelId="{C2FBF5D3-59ED-4F98-9A21-6CB68019CEAE}" srcId="{C2A297E9-E56A-4173-A6FD-57904F6ECA8F}" destId="{B3049F36-BAC3-42E3-B257-896A503686F9}" srcOrd="0" destOrd="0" parTransId="{C40E9D44-5F0E-4938-8E8B-B44395A0C992}" sibTransId="{08F11941-B221-41E2-9B67-99D65656B812}"/>
    <dgm:cxn modelId="{63EC337D-EBB7-4404-AA60-3E2A921CC59C}" type="presOf" srcId="{F1DF4253-2AC8-4069-A023-72311FD2DA2C}" destId="{0A92A435-1F33-456B-AB0C-98FC14E04FB6}" srcOrd="0" destOrd="0" presId="urn:microsoft.com/office/officeart/2005/8/layout/radial3"/>
    <dgm:cxn modelId="{33C694CA-E0F6-4A7E-B9BA-2BE2C08FC2DC}" srcId="{C2A297E9-E56A-4173-A6FD-57904F6ECA8F}" destId="{F1DF4253-2AC8-4069-A023-72311FD2DA2C}" srcOrd="3" destOrd="0" parTransId="{4BACFAF4-558D-4AEE-AB87-D152950CE0FF}" sibTransId="{49036BDF-D83E-4676-A89B-62AD96F1D3E7}"/>
    <dgm:cxn modelId="{E3E984C3-B55C-4D8B-BF76-D21AECE83549}" srcId="{C2A297E9-E56A-4173-A6FD-57904F6ECA8F}" destId="{AEAD91C3-0DB7-40A4-901D-4464F6520939}" srcOrd="2" destOrd="0" parTransId="{F0C54454-64A2-497F-9E7F-59A79F5C97A1}" sibTransId="{DABBFD67-15CD-479F-A969-A9B2ACD5460F}"/>
    <dgm:cxn modelId="{33DE68A8-9586-415E-8D54-A864AC454C7B}" type="presOf" srcId="{C2A297E9-E56A-4173-A6FD-57904F6ECA8F}" destId="{1C18C74A-8064-41C8-B908-E9524CE548F7}" srcOrd="0" destOrd="0" presId="urn:microsoft.com/office/officeart/2005/8/layout/radial3"/>
    <dgm:cxn modelId="{E49DE1DE-5CFC-4FCB-9C10-235F6BD25310}" type="presOf" srcId="{AEAD91C3-0DB7-40A4-901D-4464F6520939}" destId="{B08DEBEF-6C39-4687-B999-19199D8BD3D1}" srcOrd="0" destOrd="0" presId="urn:microsoft.com/office/officeart/2005/8/layout/radial3"/>
    <dgm:cxn modelId="{20B5E63F-7BCD-4877-9A05-C8D6199CB9FE}" type="presOf" srcId="{1541D511-DC8C-4547-87AC-939A7D26C6AE}" destId="{D94BE68C-4FC7-4516-9BDE-657D99D31BD0}" srcOrd="0" destOrd="0" presId="urn:microsoft.com/office/officeart/2005/8/layout/radial3"/>
    <dgm:cxn modelId="{2A7B57FE-EEA6-414F-99B5-8211D9115C1F}" type="presOf" srcId="{3281AA0B-6B55-46E1-805A-A20D31868C65}" destId="{D5D2617F-16A5-4C4F-8BB2-7340D4FBC900}" srcOrd="0" destOrd="0" presId="urn:microsoft.com/office/officeart/2005/8/layout/radial3"/>
    <dgm:cxn modelId="{4517C62E-3412-49C9-9C96-7B355B4FDEB8}" srcId="{C2A297E9-E56A-4173-A6FD-57904F6ECA8F}" destId="{1541D511-DC8C-4547-87AC-939A7D26C6AE}" srcOrd="1" destOrd="0" parTransId="{8C126F59-08CA-403F-9C59-BF35ABE4F1F0}" sibTransId="{DC0BBD7F-252E-4E3C-9EEA-743ACB4DAE28}"/>
    <dgm:cxn modelId="{5A6D3284-0A91-4057-9502-69304E444EE7}" type="presParOf" srcId="{D5D2617F-16A5-4C4F-8BB2-7340D4FBC900}" destId="{B458E3B1-D7BF-454A-98E4-C0208B86BA11}" srcOrd="0" destOrd="0" presId="urn:microsoft.com/office/officeart/2005/8/layout/radial3"/>
    <dgm:cxn modelId="{08C4AD71-8552-46BC-91DF-3835073CAA97}" type="presParOf" srcId="{B458E3B1-D7BF-454A-98E4-C0208B86BA11}" destId="{1C18C74A-8064-41C8-B908-E9524CE548F7}" srcOrd="0" destOrd="0" presId="urn:microsoft.com/office/officeart/2005/8/layout/radial3"/>
    <dgm:cxn modelId="{084F71C1-A8A6-4C09-9585-09CD1497D4F6}" type="presParOf" srcId="{B458E3B1-D7BF-454A-98E4-C0208B86BA11}" destId="{B0A41B32-677F-484E-9F19-F5B806E124D0}" srcOrd="1" destOrd="0" presId="urn:microsoft.com/office/officeart/2005/8/layout/radial3"/>
    <dgm:cxn modelId="{54B4737B-8BC4-450A-8680-D0B6E584DEBC}" type="presParOf" srcId="{B458E3B1-D7BF-454A-98E4-C0208B86BA11}" destId="{D94BE68C-4FC7-4516-9BDE-657D99D31BD0}" srcOrd="2" destOrd="0" presId="urn:microsoft.com/office/officeart/2005/8/layout/radial3"/>
    <dgm:cxn modelId="{E1FF9084-EC9D-4C69-A3EA-FBE24F2E8DE5}" type="presParOf" srcId="{B458E3B1-D7BF-454A-98E4-C0208B86BA11}" destId="{B08DEBEF-6C39-4687-B999-19199D8BD3D1}" srcOrd="3" destOrd="0" presId="urn:microsoft.com/office/officeart/2005/8/layout/radial3"/>
    <dgm:cxn modelId="{90561BA1-BB09-4C84-9D38-E3CDA776B101}" type="presParOf" srcId="{B458E3B1-D7BF-454A-98E4-C0208B86BA11}" destId="{0A92A435-1F33-456B-AB0C-98FC14E04FB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FDE1A-0270-4F1C-8666-AF689E90267E}">
      <dsp:nvSpPr>
        <dsp:cNvPr id="0" name=""/>
        <dsp:cNvSpPr/>
      </dsp:nvSpPr>
      <dsp:spPr>
        <a:xfrm>
          <a:off x="0" y="0"/>
          <a:ext cx="5231686" cy="74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 ОТДЕЛЕНИЯ СОЦИАЛЬНОГО ОСБЛУЖИВАНИЯ НА ДОМУ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 ОТДЕЛЕНИЕ СОЦИАЛЬНОГО ОБСЛУЖИВАНИЯ НА ДОМУ В СИСТЕМЕ ДОЛГОВРЕМЕННОГО УХОДА С 2023 ГОДА</a:t>
          </a:r>
          <a:endParaRPr lang="ru-RU" sz="1200" b="1" kern="1200" dirty="0"/>
        </a:p>
      </dsp:txBody>
      <dsp:txXfrm>
        <a:off x="1121195" y="0"/>
        <a:ext cx="4110490" cy="748584"/>
      </dsp:txXfrm>
    </dsp:sp>
    <dsp:sp modelId="{96D07C50-8179-41BE-9155-C139A253B08C}">
      <dsp:nvSpPr>
        <dsp:cNvPr id="0" name=""/>
        <dsp:cNvSpPr/>
      </dsp:nvSpPr>
      <dsp:spPr>
        <a:xfrm>
          <a:off x="74858" y="74858"/>
          <a:ext cx="1046337" cy="5988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8278C-EF60-4B2D-A2C3-AF5C7DD96C0A}">
      <dsp:nvSpPr>
        <dsp:cNvPr id="0" name=""/>
        <dsp:cNvSpPr/>
      </dsp:nvSpPr>
      <dsp:spPr>
        <a:xfrm>
          <a:off x="0" y="823443"/>
          <a:ext cx="5231686" cy="74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 СТАЦИОНАРНЫХ ОТДЕЛЕНИЯ ДЛЯ ПРЕСТАРЕЛЫХ И ИНВАЛИДОВ</a:t>
          </a:r>
          <a:endParaRPr lang="ru-RU" sz="1400" b="1" kern="1200" dirty="0"/>
        </a:p>
      </dsp:txBody>
      <dsp:txXfrm>
        <a:off x="1121195" y="823443"/>
        <a:ext cx="4110490" cy="748584"/>
      </dsp:txXfrm>
    </dsp:sp>
    <dsp:sp modelId="{349C2C81-7B9B-4A07-9CAB-D8B5A7C87FA0}">
      <dsp:nvSpPr>
        <dsp:cNvPr id="0" name=""/>
        <dsp:cNvSpPr/>
      </dsp:nvSpPr>
      <dsp:spPr>
        <a:xfrm>
          <a:off x="131794" y="875763"/>
          <a:ext cx="932464" cy="6439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BAD32-8961-4059-875F-BCC8F5C9EBAB}">
      <dsp:nvSpPr>
        <dsp:cNvPr id="0" name=""/>
        <dsp:cNvSpPr/>
      </dsp:nvSpPr>
      <dsp:spPr>
        <a:xfrm>
          <a:off x="0" y="1646886"/>
          <a:ext cx="5231686" cy="74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ОТДЕЛЕНИЕ УЧАСТКОВОЙ СОЦИАЛЬНОЙ СЛУЖБЫ</a:t>
          </a:r>
          <a:endParaRPr lang="ru-RU" sz="1400" b="1" kern="1200" dirty="0"/>
        </a:p>
      </dsp:txBody>
      <dsp:txXfrm>
        <a:off x="1121195" y="1646886"/>
        <a:ext cx="4110490" cy="748584"/>
      </dsp:txXfrm>
    </dsp:sp>
    <dsp:sp modelId="{ED0D0C2B-75B1-43BE-82CC-125CDF87D9CF}">
      <dsp:nvSpPr>
        <dsp:cNvPr id="0" name=""/>
        <dsp:cNvSpPr/>
      </dsp:nvSpPr>
      <dsp:spPr>
        <a:xfrm>
          <a:off x="74858" y="1721744"/>
          <a:ext cx="1046337" cy="598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48E6E-60C9-4081-815D-9A04223C31A2}">
      <dsp:nvSpPr>
        <dsp:cNvPr id="0" name=""/>
        <dsp:cNvSpPr/>
      </dsp:nvSpPr>
      <dsp:spPr>
        <a:xfrm>
          <a:off x="0" y="26599"/>
          <a:ext cx="5193047" cy="778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350" b="1" kern="1200" dirty="0" smtClean="0"/>
            <a:t>ОТДЕЛЕНИЕ ДНЕВНОГО ПРЕБЫВАНИЯ ДЛЯ ГРАЖДАН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/>
            <a:t>                ПОЖИЛОГО ВОЗРАСТА И ИНВАЛИДОВ</a:t>
          </a:r>
          <a:endParaRPr lang="ru-RU" sz="1350" b="1" kern="1200" dirty="0"/>
        </a:p>
      </dsp:txBody>
      <dsp:txXfrm>
        <a:off x="1116476" y="26599"/>
        <a:ext cx="4076570" cy="778675"/>
      </dsp:txXfrm>
    </dsp:sp>
    <dsp:sp modelId="{8EB64876-649F-44C7-914E-52C09C58BA57}">
      <dsp:nvSpPr>
        <dsp:cNvPr id="0" name=""/>
        <dsp:cNvSpPr/>
      </dsp:nvSpPr>
      <dsp:spPr>
        <a:xfrm>
          <a:off x="77867" y="77867"/>
          <a:ext cx="1038609" cy="6229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51EF2-D93F-4D59-9701-850706D35942}">
      <dsp:nvSpPr>
        <dsp:cNvPr id="0" name=""/>
        <dsp:cNvSpPr/>
      </dsp:nvSpPr>
      <dsp:spPr>
        <a:xfrm>
          <a:off x="0" y="856543"/>
          <a:ext cx="5193047" cy="778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СОЦИАЛЬНОЕ СОПРОВОЖДЕНИЕ</a:t>
          </a:r>
          <a:endParaRPr lang="ru-RU" sz="1400" b="1" kern="1200" dirty="0"/>
        </a:p>
      </dsp:txBody>
      <dsp:txXfrm>
        <a:off x="1116476" y="856543"/>
        <a:ext cx="4076570" cy="778675"/>
      </dsp:txXfrm>
    </dsp:sp>
    <dsp:sp modelId="{97F63C70-FDE6-4FEB-99CE-EE79931BD792}">
      <dsp:nvSpPr>
        <dsp:cNvPr id="0" name=""/>
        <dsp:cNvSpPr/>
      </dsp:nvSpPr>
      <dsp:spPr>
        <a:xfrm>
          <a:off x="94324" y="890945"/>
          <a:ext cx="1005695" cy="7098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2634-2F19-45E2-9687-B0E86598C87E}">
      <dsp:nvSpPr>
        <dsp:cNvPr id="0" name=""/>
        <dsp:cNvSpPr/>
      </dsp:nvSpPr>
      <dsp:spPr>
        <a:xfrm>
          <a:off x="0" y="0"/>
          <a:ext cx="2668788" cy="771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</a:rPr>
            <a:t>                    </a:t>
          </a:r>
          <a:r>
            <a:rPr lang="ru-RU" sz="1400" b="1" kern="1200" dirty="0" smtClean="0">
              <a:solidFill>
                <a:schemeClr val="bg1"/>
              </a:solidFill>
            </a:rPr>
            <a:t>СРОЧНАЯ                   СОЦИАЛЬНАЯ   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                     ПОМОЩЬ </a:t>
          </a:r>
          <a:r>
            <a:rPr lang="ru-RU" sz="1400" b="1" kern="1200" dirty="0" smtClean="0">
              <a:solidFill>
                <a:schemeClr val="tx1"/>
              </a:solidFill>
            </a:rPr>
            <a:t>   </a:t>
          </a:r>
          <a:r>
            <a:rPr lang="ru-RU" sz="1400" b="1" kern="1200" dirty="0" smtClean="0"/>
            <a:t>                           </a:t>
          </a:r>
          <a:endParaRPr lang="ru-RU" sz="1400" b="1" kern="1200" dirty="0"/>
        </a:p>
      </dsp:txBody>
      <dsp:txXfrm>
        <a:off x="610955" y="0"/>
        <a:ext cx="2057832" cy="771978"/>
      </dsp:txXfrm>
    </dsp:sp>
    <dsp:sp modelId="{9BFCEF5A-946C-4534-8429-C8529F235360}">
      <dsp:nvSpPr>
        <dsp:cNvPr id="0" name=""/>
        <dsp:cNvSpPr/>
      </dsp:nvSpPr>
      <dsp:spPr>
        <a:xfrm>
          <a:off x="174087" y="27195"/>
          <a:ext cx="940160" cy="6439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600AD-3CC1-401D-A9B6-0BE37AFBE2EE}">
      <dsp:nvSpPr>
        <dsp:cNvPr id="0" name=""/>
        <dsp:cNvSpPr/>
      </dsp:nvSpPr>
      <dsp:spPr>
        <a:xfrm>
          <a:off x="61857" y="0"/>
          <a:ext cx="2459865" cy="784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    </a:t>
          </a:r>
          <a:r>
            <a:rPr lang="ru-RU" sz="1400" b="1" kern="1200" dirty="0" smtClean="0"/>
            <a:t>АКТИВНОЕ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        ДОЛГОЛЕТИ</a:t>
          </a:r>
          <a:r>
            <a:rPr lang="ru-RU" sz="1200" kern="1200" dirty="0" smtClean="0"/>
            <a:t>Е</a:t>
          </a:r>
          <a:endParaRPr lang="ru-RU" sz="1200" kern="1200" dirty="0"/>
        </a:p>
      </dsp:txBody>
      <dsp:txXfrm>
        <a:off x="632314" y="0"/>
        <a:ext cx="1889407" cy="784843"/>
      </dsp:txXfrm>
    </dsp:sp>
    <dsp:sp modelId="{3E2A9F26-E4F3-458C-8FB4-ADBCAB4F0921}">
      <dsp:nvSpPr>
        <dsp:cNvPr id="0" name=""/>
        <dsp:cNvSpPr/>
      </dsp:nvSpPr>
      <dsp:spPr>
        <a:xfrm>
          <a:off x="144205" y="0"/>
          <a:ext cx="896369" cy="7348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54E38-A5A1-4824-BEE9-C76DB5D5B350}">
      <dsp:nvSpPr>
        <dsp:cNvPr id="0" name=""/>
        <dsp:cNvSpPr/>
      </dsp:nvSpPr>
      <dsp:spPr>
        <a:xfrm>
          <a:off x="-2710158" y="-427389"/>
          <a:ext cx="3308203" cy="3308203"/>
        </a:xfrm>
        <a:prstGeom prst="blockArc">
          <a:avLst>
            <a:gd name="adj1" fmla="val 18900000"/>
            <a:gd name="adj2" fmla="val 2700000"/>
            <a:gd name="adj3" fmla="val 6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2F767-4787-44AD-954C-EDE5C2202A93}">
      <dsp:nvSpPr>
        <dsp:cNvPr id="0" name=""/>
        <dsp:cNvSpPr/>
      </dsp:nvSpPr>
      <dsp:spPr>
        <a:xfrm>
          <a:off x="343346" y="188619"/>
          <a:ext cx="3670172" cy="377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58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</a:t>
          </a:r>
          <a:r>
            <a:rPr lang="ru-RU" sz="1500" b="1" kern="1200" dirty="0" smtClean="0"/>
            <a:t>Количество жителей </a:t>
          </a:r>
          <a:r>
            <a:rPr lang="ru-RU" sz="1500" b="1" kern="1200" dirty="0" err="1" smtClean="0"/>
            <a:t>Кашинского</a:t>
          </a:r>
          <a:r>
            <a:rPr lang="ru-RU" sz="1500" b="1" kern="1200" dirty="0" smtClean="0"/>
            <a:t> г/о</a:t>
          </a:r>
          <a:endParaRPr lang="ru-RU" sz="1500" b="1" kern="1200" dirty="0"/>
        </a:p>
      </dsp:txBody>
      <dsp:txXfrm>
        <a:off x="343346" y="188619"/>
        <a:ext cx="3670172" cy="377434"/>
      </dsp:txXfrm>
    </dsp:sp>
    <dsp:sp modelId="{7921A4FC-CBA2-4EAE-A5D4-3F7622E41F1D}">
      <dsp:nvSpPr>
        <dsp:cNvPr id="0" name=""/>
        <dsp:cNvSpPr/>
      </dsp:nvSpPr>
      <dsp:spPr>
        <a:xfrm>
          <a:off x="0" y="70173"/>
          <a:ext cx="674495" cy="560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EF719-6639-4163-9217-0DAE38F0140B}">
      <dsp:nvSpPr>
        <dsp:cNvPr id="0" name=""/>
        <dsp:cNvSpPr/>
      </dsp:nvSpPr>
      <dsp:spPr>
        <a:xfrm>
          <a:off x="559739" y="754869"/>
          <a:ext cx="3453780" cy="377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58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 Количество детей-инвалидов</a:t>
          </a:r>
          <a:endParaRPr lang="ru-RU" sz="1500" b="1" kern="1200" dirty="0"/>
        </a:p>
      </dsp:txBody>
      <dsp:txXfrm>
        <a:off x="559739" y="754869"/>
        <a:ext cx="3453780" cy="377434"/>
      </dsp:txXfrm>
    </dsp:sp>
    <dsp:sp modelId="{079242E4-8C85-4484-A442-DE937DFB2D51}">
      <dsp:nvSpPr>
        <dsp:cNvPr id="0" name=""/>
        <dsp:cNvSpPr/>
      </dsp:nvSpPr>
      <dsp:spPr>
        <a:xfrm>
          <a:off x="216388" y="663903"/>
          <a:ext cx="686700" cy="559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4FE89-EE7B-4F3F-AB36-33F98953B54C}">
      <dsp:nvSpPr>
        <dsp:cNvPr id="0" name=""/>
        <dsp:cNvSpPr/>
      </dsp:nvSpPr>
      <dsp:spPr>
        <a:xfrm>
          <a:off x="559739" y="1321120"/>
          <a:ext cx="3453780" cy="377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58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Количество пожилого населения</a:t>
          </a:r>
          <a:endParaRPr lang="ru-RU" sz="1500" b="1" kern="1200" dirty="0"/>
        </a:p>
      </dsp:txBody>
      <dsp:txXfrm>
        <a:off x="559739" y="1321120"/>
        <a:ext cx="3453780" cy="377434"/>
      </dsp:txXfrm>
    </dsp:sp>
    <dsp:sp modelId="{B2C22417-3DCD-44A9-A304-6BAF4A67078B}">
      <dsp:nvSpPr>
        <dsp:cNvPr id="0" name=""/>
        <dsp:cNvSpPr/>
      </dsp:nvSpPr>
      <dsp:spPr>
        <a:xfrm>
          <a:off x="233385" y="1229512"/>
          <a:ext cx="652707" cy="560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F228-516C-4E0E-B7AC-E1AC6D9458A1}">
      <dsp:nvSpPr>
        <dsp:cNvPr id="0" name=""/>
        <dsp:cNvSpPr/>
      </dsp:nvSpPr>
      <dsp:spPr>
        <a:xfrm>
          <a:off x="343346" y="1887370"/>
          <a:ext cx="3670172" cy="377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58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    </a:t>
          </a:r>
          <a:r>
            <a:rPr lang="ru-RU" sz="1200" b="1" kern="1200" dirty="0" smtClean="0"/>
            <a:t>Льготные категории (</a:t>
          </a:r>
          <a:r>
            <a:rPr lang="ru-RU" sz="1200" b="1" kern="1200" dirty="0" err="1" smtClean="0"/>
            <a:t>ИВОв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УВОв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тр.тыла</a:t>
          </a:r>
          <a:r>
            <a:rPr lang="ru-RU" sz="1200" b="1" kern="1200" dirty="0" smtClean="0"/>
            <a:t>, члены семей СВО и т.д.)</a:t>
          </a:r>
          <a:endParaRPr lang="ru-RU" sz="1200" b="1" kern="1200" dirty="0"/>
        </a:p>
      </dsp:txBody>
      <dsp:txXfrm>
        <a:off x="343346" y="1887370"/>
        <a:ext cx="3670172" cy="377434"/>
      </dsp:txXfrm>
    </dsp:sp>
    <dsp:sp modelId="{335BD764-F75F-4403-B5FD-6B0D6459CEAB}">
      <dsp:nvSpPr>
        <dsp:cNvPr id="0" name=""/>
        <dsp:cNvSpPr/>
      </dsp:nvSpPr>
      <dsp:spPr>
        <a:xfrm>
          <a:off x="-32252" y="1795342"/>
          <a:ext cx="751199" cy="561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8C74A-8064-41C8-B908-E9524CE548F7}">
      <dsp:nvSpPr>
        <dsp:cNvPr id="0" name=""/>
        <dsp:cNvSpPr/>
      </dsp:nvSpPr>
      <dsp:spPr>
        <a:xfrm>
          <a:off x="1008356" y="945403"/>
          <a:ext cx="1526910" cy="1537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СОПРОВОЖДЕНИЕ – 604 услуга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1967" y="1170579"/>
        <a:ext cx="1079688" cy="1087247"/>
      </dsp:txXfrm>
    </dsp:sp>
    <dsp:sp modelId="{B0A41B32-677F-484E-9F19-F5B806E124D0}">
      <dsp:nvSpPr>
        <dsp:cNvPr id="0" name=""/>
        <dsp:cNvSpPr/>
      </dsp:nvSpPr>
      <dsp:spPr>
        <a:xfrm>
          <a:off x="1085948" y="150630"/>
          <a:ext cx="1303634" cy="9560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услуга –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1589 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6861" y="290640"/>
        <a:ext cx="921808" cy="676031"/>
      </dsp:txXfrm>
    </dsp:sp>
    <dsp:sp modelId="{D94BE68C-4FC7-4516-9BDE-657D99D31BD0}">
      <dsp:nvSpPr>
        <dsp:cNvPr id="0" name=""/>
        <dsp:cNvSpPr/>
      </dsp:nvSpPr>
      <dsp:spPr>
        <a:xfrm>
          <a:off x="2327667" y="1064146"/>
          <a:ext cx="1114899" cy="12919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услуга -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0940" y="1253355"/>
        <a:ext cx="788353" cy="913580"/>
      </dsp:txXfrm>
    </dsp:sp>
    <dsp:sp modelId="{B08DEBEF-6C39-4687-B999-19199D8BD3D1}">
      <dsp:nvSpPr>
        <dsp:cNvPr id="0" name=""/>
        <dsp:cNvSpPr/>
      </dsp:nvSpPr>
      <dsp:spPr>
        <a:xfrm>
          <a:off x="1161319" y="2279447"/>
          <a:ext cx="1354285" cy="9935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Юридическая услуга -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649" y="2424954"/>
        <a:ext cx="957625" cy="702572"/>
      </dsp:txXfrm>
    </dsp:sp>
    <dsp:sp modelId="{0A92A435-1F33-456B-AB0C-98FC14E04FB6}">
      <dsp:nvSpPr>
        <dsp:cNvPr id="0" name=""/>
        <dsp:cNvSpPr/>
      </dsp:nvSpPr>
      <dsp:spPr>
        <a:xfrm>
          <a:off x="69362" y="1064131"/>
          <a:ext cx="1087097" cy="13188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трудоуствойстве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5 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64" y="1257278"/>
        <a:ext cx="768693" cy="932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F349-6AB7-4884-9265-1234B332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E1A0F-4878-4D0A-BC51-FBFCDC001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7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74913" y="544513"/>
            <a:ext cx="4864100" cy="2735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DEDF2D-444D-4D79-925C-39E46535AF0D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4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8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55B252-C9E7-458B-8E13-D4BE3B70DA32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8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E1A0F-4878-4D0A-BC51-FBFCDC0017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3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615112" cy="3721100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44993" y="9416122"/>
            <a:ext cx="2940007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53" rIns="92301" bIns="46153"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914336">
              <a:defRPr/>
            </a:pPr>
            <a:fld id="{F5E39238-4357-42BB-816D-3BC6C172514D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defTabSz="914336">
                <a:defRPr/>
              </a:pPr>
              <a:t>8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5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615112" cy="3721100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44993" y="9416122"/>
            <a:ext cx="2940007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53" rIns="92301" bIns="46153"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914336">
              <a:defRPr/>
            </a:pPr>
            <a:fld id="{F5E39238-4357-42BB-816D-3BC6C172514D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defTabSz="914336">
                <a:defRPr/>
              </a:pPr>
              <a:t>9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9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E1A0F-4878-4D0A-BC51-FBFCDC00173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615112" cy="3721100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44993" y="9416122"/>
            <a:ext cx="2940007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53" rIns="92301" bIns="46153"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914336">
              <a:defRPr/>
            </a:pPr>
            <a:fld id="{F5E39238-4357-42BB-816D-3BC6C172514D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defTabSz="914336">
                <a:defRPr/>
              </a:pPr>
              <a:t>16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6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9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9" y="274652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496">
              <a:defRPr/>
            </a:pPr>
            <a:fld id="{B8F0852B-B504-4B4C-A65E-240EEC8E5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96">
                <a:defRPr/>
              </a:pPr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4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496">
              <a:defRPr/>
            </a:pPr>
            <a:fld id="{DA5DBE71-6241-4918-A7B9-420A052FA37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 defTabSz="912496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4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2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1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5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6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A1E2-4D57-4969-9126-04FF20544FC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5F83-9992-4913-96C7-698941731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Data" Target="../diagrams/data5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diagramColors" Target="../diagrams/colors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QuickStyle" Target="../diagrams/quickStyle5.xml"/><Relationship Id="rId30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3"/>
          <p:cNvSpPr txBox="1">
            <a:spLocks noChangeArrowheads="1"/>
          </p:cNvSpPr>
          <p:nvPr/>
        </p:nvSpPr>
        <p:spPr bwMode="auto">
          <a:xfrm>
            <a:off x="1716617" y="2622551"/>
            <a:ext cx="8498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1272209" y="96400"/>
            <a:ext cx="9919252" cy="124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667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КОМПЛЕКСНЫЙ ЦЕНТР СОЦИАЛЬНОГО ОБСЛУЖИВАНИЯ НАСЕЛЕНИЯ»КАШИНСКОГО ГОРОДСКОГО ОКРУГА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9" y="5386698"/>
            <a:ext cx="698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Хлыстова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Александровна, директор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99A571-139C-B331-531A-DC83851CC6E7}"/>
              </a:ext>
            </a:extLst>
          </p:cNvPr>
          <p:cNvSpPr txBox="1"/>
          <p:nvPr/>
        </p:nvSpPr>
        <p:spPr>
          <a:xfrm>
            <a:off x="5299969" y="6109102"/>
            <a:ext cx="293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13"/>
              </a:spcBef>
              <a:spcAft>
                <a:spcPts val="13"/>
              </a:spcAft>
              <a:buSzPct val="100000"/>
              <a:buFont typeface="Times New Roman" pitchFamily="18" charset="0"/>
              <a:buNone/>
            </a:pP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Кашин</a:t>
            </a:r>
            <a:endParaRPr lang="ru-RU" altLang="ru-RU" sz="1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"/>
              </a:spcBef>
              <a:spcAft>
                <a:spcPts val="13"/>
              </a:spcAft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8апреля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altLang="ru-RU" sz="1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001" y="1648084"/>
            <a:ext cx="82762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учреждения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2023году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95"/>
            <a:ext cx="1827033" cy="1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Лента лицом вниз 33"/>
          <p:cNvSpPr/>
          <p:nvPr/>
        </p:nvSpPr>
        <p:spPr>
          <a:xfrm>
            <a:off x="7750763" y="5917462"/>
            <a:ext cx="1599366" cy="86831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689" y="107548"/>
            <a:ext cx="7450608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социальные</a:t>
            </a:r>
            <a:b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проекты</a:t>
            </a:r>
            <a:endParaRPr lang="ru-RU" sz="2400" b="1" cap="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Лента лицом вниз 32"/>
          <p:cNvSpPr/>
          <p:nvPr/>
        </p:nvSpPr>
        <p:spPr>
          <a:xfrm>
            <a:off x="2322172" y="5917461"/>
            <a:ext cx="1599366" cy="86831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0" y="2100048"/>
            <a:ext cx="4091353" cy="341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41" y="2062036"/>
            <a:ext cx="3915508" cy="343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552505" y="1153722"/>
            <a:ext cx="4380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«Оставайся самим собой» реализован совместно с БФ «Старость в радость»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912" y="6069253"/>
            <a:ext cx="86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0509" y="6069253"/>
            <a:ext cx="88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93261" y="1153722"/>
            <a:ext cx="460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год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 Профессиональный навигатор» направленный на профориентацию детей с ОВЗ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245807"/>
            <a:ext cx="1827033" cy="1115346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 rot="5400000">
            <a:off x="2850237" y="5573270"/>
            <a:ext cx="543237" cy="38419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8278828" y="5453747"/>
            <a:ext cx="543237" cy="38419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62DCB58F-3845-6FA4-29F5-2E7BE42B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937" y="9942"/>
            <a:ext cx="7207205" cy="10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5217" rIns="90479" bIns="45217" anchor="ctr"/>
          <a:lstStyle/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ДОЛГОЛЕТИЕ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50562" y="5745165"/>
            <a:ext cx="3551157" cy="399094"/>
          </a:xfrm>
          <a:prstGeom prst="rect">
            <a:avLst/>
          </a:prstGeom>
        </p:spPr>
        <p:txBody>
          <a:bodyPr wrap="square" lIns="90479" tIns="45217" rIns="90479" bIns="45217">
            <a:spAutoFit/>
          </a:bodyPr>
          <a:lstStyle/>
          <a:p>
            <a:pPr defTabSz="912519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082" y="3745253"/>
            <a:ext cx="359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КЛУБОВ ПО ИНТЕРЕСАМ </a:t>
            </a:r>
            <a:endParaRPr lang="en-US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275 </a:t>
            </a:r>
            <a:r>
              <a:rPr lang="ru-RU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9655" y="5867426"/>
            <a:ext cx="4158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</a:t>
            </a:r>
          </a:p>
          <a:p>
            <a:pPr algn="ctr"/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ПРОВЕДЕНО </a:t>
            </a:r>
            <a:r>
              <a:rPr lang="ru-RU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И МЕРОПРИЯТИЙ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7481" y="5961009"/>
            <a:ext cx="3047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ТУРИЗМ </a:t>
            </a:r>
            <a:endParaRPr lang="en-US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5787" y="3175805"/>
            <a:ext cx="331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ДЛЯ ПОЖИЛЫХ </a:t>
            </a:r>
          </a:p>
          <a:p>
            <a:pPr algn="ctr"/>
            <a:r>
              <a:rPr lang="en-US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71 человек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4734" y="3367417"/>
            <a:ext cx="3578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КУРСЫ КОМПЬЮТЕРНОЙ ГРАМОТНОСТИ</a:t>
            </a:r>
          </a:p>
          <a:p>
            <a:pPr algn="ctr"/>
            <a:r>
              <a:rPr lang="ru-RU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8672" y="4755463"/>
            <a:ext cx="3673277" cy="1354990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ОХВАТ ГРАЖДАН </a:t>
            </a:r>
          </a:p>
          <a:p>
            <a:pPr algn="ctr"/>
            <a:r>
              <a:rPr lang="en-US" sz="2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 </a:t>
            </a:r>
            <a:r>
              <a:rPr lang="ru-RU" sz="2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5" y="1594319"/>
            <a:ext cx="2651320" cy="198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Номер слайда 2">
            <a:extLst>
              <a:ext uri="{FF2B5EF4-FFF2-40B4-BE49-F238E27FC236}">
                <a16:creationId xmlns:a16="http://schemas.microsoft.com/office/drawing/2014/main" xmlns="" id="{A46825D7-742E-C73A-923E-0BDDB443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142" y="6443348"/>
            <a:ext cx="2512973" cy="365125"/>
          </a:xfrm>
        </p:spPr>
        <p:txBody>
          <a:bodyPr/>
          <a:lstStyle/>
          <a:p>
            <a:pPr>
              <a:defRPr/>
            </a:pPr>
            <a:fld id="{F93B3B04-0604-4940-833E-F1728FF0D1D2}" type="slidenum"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81" y="1013914"/>
            <a:ext cx="2777595" cy="2083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96" y="1142509"/>
            <a:ext cx="2711061" cy="203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28" y="3754278"/>
            <a:ext cx="1637227" cy="21829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26" y="4308824"/>
            <a:ext cx="2038331" cy="1528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4" y="83150"/>
            <a:ext cx="1827033" cy="1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929" y="147121"/>
            <a:ext cx="7985968" cy="711806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технологии и практики</a:t>
            </a:r>
            <a:endParaRPr lang="ru-RU" sz="2400" b="1" cap="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735550"/>
            <a:ext cx="2279644" cy="2150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3" y="4305058"/>
            <a:ext cx="2475051" cy="247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19" y="1735549"/>
            <a:ext cx="2297253" cy="2086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0" y="4755499"/>
            <a:ext cx="2370870" cy="2024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71" y="5034382"/>
            <a:ext cx="2297253" cy="1535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22410"/>
            <a:ext cx="2370870" cy="2112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15044" y="915397"/>
            <a:ext cx="2883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Гарденотерапия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развита в стационарных отделениях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253" y="996446"/>
            <a:ext cx="268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г. реализуется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«Внуки по переписке»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197" y="915397"/>
            <a:ext cx="3223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2024 г.  реализуется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«Фототерапия»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получателей надомного обслуживания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920" y="1848490"/>
            <a:ext cx="2935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технологии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«Университет 3-его возраста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работают 5 факультетов: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«Психология»;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и физическая активность»;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«Краеведение»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Библиотерапия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«Душевные встречи»;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«Православная культура»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83169" y="4021015"/>
            <a:ext cx="295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 актуального просмотра «Взгляд»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граждан пожилого возраста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9785" y="4021015"/>
            <a:ext cx="244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«Приемная семья»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одиноких граждан пожилого возраста и инвалидов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4692012"/>
            <a:ext cx="2145323" cy="20880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66338" y="3886240"/>
            <a:ext cx="284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г. реализуется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«День рожденья на дому»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поздравления юбиляров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" y="62533"/>
            <a:ext cx="1827033" cy="1115346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322697" y="1458080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чел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8365266" y="1458080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1384090" y="1458080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11479332" y="4711288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8302376" y="4510309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5364146" y="4526146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2499453" y="3956578"/>
            <a:ext cx="712668" cy="646188"/>
          </a:xfrm>
          <a:prstGeom prst="hexagon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182" y="101426"/>
            <a:ext cx="7387784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СОЗДАНИЕ КОМФОРТНОЙ СРЕДЫ ДЛЯ ПРЕДОСТАВЛЕНИЯ СОЦИАЛЬНЫХ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УСЛУГ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7" y="1701399"/>
            <a:ext cx="1512277" cy="2779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1781" y="4571999"/>
            <a:ext cx="319933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для проживания в стационарном отделении для престарелых и инвалидов №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117" y="4571999"/>
            <a:ext cx="462436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среды в отделении дневного пребывания для получателей услуг.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приобретение оборудования более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4" y="83150"/>
            <a:ext cx="1827033" cy="1115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8009" y="4571999"/>
            <a:ext cx="315350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пожарной сигнализации для безопасного оказания услуг в стационарной отделении для престарелых и инвалидов № 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" y="1716205"/>
            <a:ext cx="1652954" cy="27347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32751"/>
          <a:stretch/>
        </p:blipFill>
        <p:spPr>
          <a:xfrm>
            <a:off x="3505175" y="1701399"/>
            <a:ext cx="1606088" cy="2762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71" y="1701398"/>
            <a:ext cx="1502876" cy="27495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47" y="1701398"/>
            <a:ext cx="1406768" cy="27495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09" y="1624951"/>
            <a:ext cx="3010206" cy="1352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09" y="3076180"/>
            <a:ext cx="3010206" cy="1352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292" y="83150"/>
            <a:ext cx="892126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4" y="83150"/>
            <a:ext cx="1827033" cy="1115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708" y="129462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выделено денежных средств на 2023 год (руб.)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2708" y="2321169"/>
            <a:ext cx="3505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62708" y="2836985"/>
            <a:ext cx="3505200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2708" y="3259015"/>
            <a:ext cx="3505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74076" y="1940951"/>
            <a:ext cx="0" cy="13180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8569" y="1925488"/>
            <a:ext cx="15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78 882 000,00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9937" y="1963560"/>
            <a:ext cx="198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из них: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08" y="2389331"/>
            <a:ext cx="150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16 341 800,00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8215" y="2243352"/>
            <a:ext cx="199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небюджетные 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569" y="2889683"/>
            <a:ext cx="15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12 090 775,84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9937" y="2889683"/>
            <a:ext cx="198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 субсидия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5814" y="1198496"/>
            <a:ext cx="36107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иной субсидии, (руб.)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135814" y="1963560"/>
            <a:ext cx="361070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35813" y="2383414"/>
            <a:ext cx="361070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135811" y="3768914"/>
            <a:ext cx="361070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9425351" y="1663114"/>
            <a:ext cx="6" cy="263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35814" y="4296453"/>
            <a:ext cx="361070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135812" y="2831068"/>
            <a:ext cx="361070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135814" y="3276544"/>
            <a:ext cx="361070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25351" y="1567828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пожарной сигнализации Ясная поляна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35814" y="1575811"/>
            <a:ext cx="12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590 000,00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25351" y="2041156"/>
            <a:ext cx="232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 в ГБУ КЦСОН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35813" y="2029493"/>
            <a:ext cx="12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300 000,00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25354" y="2376771"/>
            <a:ext cx="2414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«Дня инвалида»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35814" y="2447473"/>
            <a:ext cx="128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34 335,00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25350" y="2843516"/>
            <a:ext cx="232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«Дня пожилого человека»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35821" y="2869139"/>
            <a:ext cx="128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48 800,00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25357" y="3233933"/>
            <a:ext cx="23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развивающего ухода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35811" y="3388620"/>
            <a:ext cx="128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300 000,00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25344" y="3711678"/>
            <a:ext cx="23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проката ТСР (федеральный бюджет)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2031" y="3818708"/>
            <a:ext cx="13833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3 790 215.79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0" y="1260014"/>
            <a:ext cx="35520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заработанные учреждением (руб.)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4267200" y="2321169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67200" y="1959769"/>
            <a:ext cx="355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пенсии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267200" y="2805081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267200" y="3313853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043245" y="2243352"/>
            <a:ext cx="0" cy="10822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267200" y="3795262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54612" y="2376771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43245" y="2979783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Ясная поляна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67200" y="2389331"/>
            <a:ext cx="17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3 300 718,99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67200" y="2864601"/>
            <a:ext cx="17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4 440 140,18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4267199" y="4308176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290646" y="4759569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043244" y="3818708"/>
            <a:ext cx="5860" cy="94086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302368" y="5287108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14093" y="3425930"/>
            <a:ext cx="350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услуги от стационаров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302368" y="5756032"/>
            <a:ext cx="3552091" cy="117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5990493" y="5298832"/>
            <a:ext cx="0" cy="4572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98929" y="3829667"/>
            <a:ext cx="166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90138" y="4360872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Ясная поляна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19953" y="3926357"/>
            <a:ext cx="172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4 151 730,00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84429" y="4360872"/>
            <a:ext cx="16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339 016,00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67200" y="4759569"/>
            <a:ext cx="352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Надомного обслуживание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доп.платные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19953" y="5387373"/>
            <a:ext cx="163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3 306 574,83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49103" y="5336906"/>
            <a:ext cx="177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КЦСОН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авая фигурная скобка 86"/>
          <p:cNvSpPr/>
          <p:nvPr/>
        </p:nvSpPr>
        <p:spPr>
          <a:xfrm rot="5400000">
            <a:off x="5775970" y="3818268"/>
            <a:ext cx="429043" cy="41792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4067908" y="6157596"/>
            <a:ext cx="386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16 341 800,00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5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41990"/>
            <a:ext cx="1904142" cy="1162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4142" y="492369"/>
            <a:ext cx="1020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>
          <a:xfrm>
            <a:off x="5474677" y="1245458"/>
            <a:ext cx="6213233" cy="5314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7" y="1799437"/>
            <a:ext cx="45133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сотрудников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9600" y="2426677"/>
            <a:ext cx="451338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9599" y="3024554"/>
            <a:ext cx="451338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192" y="3575538"/>
            <a:ext cx="451338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31734" y="2426679"/>
            <a:ext cx="5004" cy="172329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1734" y="2476472"/>
            <a:ext cx="321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штатному расписанию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" y="2655222"/>
            <a:ext cx="1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200,75 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1734" y="3121241"/>
            <a:ext cx="296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191" y="3121241"/>
            <a:ext cx="123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чел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9598" y="4149969"/>
            <a:ext cx="451338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8966" y="3716649"/>
            <a:ext cx="299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8213" y="3703691"/>
            <a:ext cx="117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10,84</a:t>
            </a:r>
            <a:r>
              <a:rPr lang="ru-RU" dirty="0" smtClean="0"/>
              <a:t> ед.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2366" y="4841630"/>
            <a:ext cx="46306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по учреждению – 35 680,00 рублей на 30% больше 2022 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32BB0D-3102-B4C6-E914-282A5BC7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160" y="91752"/>
            <a:ext cx="10038720" cy="10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5217" rIns="90479" bIns="45217" anchor="ctr"/>
          <a:lstStyle/>
          <a:p>
            <a:pPr algn="ctr" defTabSz="9125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79842" algn="l"/>
                <a:tab pos="1159782" algn="l"/>
                <a:tab pos="1739507" algn="l"/>
                <a:tab pos="2319395" algn="l"/>
                <a:tab pos="2899286" algn="l"/>
                <a:tab pos="3479121" algn="l"/>
                <a:tab pos="4058956" algn="l"/>
                <a:tab pos="4638791" algn="l"/>
                <a:tab pos="5218632" algn="l"/>
                <a:tab pos="5798534" algn="l"/>
                <a:tab pos="6378299" algn="l"/>
              </a:tabLst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2024 год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46825D7-742E-C73A-923E-0BDDB443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142" y="6443348"/>
            <a:ext cx="2512973" cy="365125"/>
          </a:xfrm>
        </p:spPr>
        <p:txBody>
          <a:bodyPr/>
          <a:lstStyle/>
          <a:p>
            <a:pPr>
              <a:defRPr/>
            </a:pPr>
            <a:fld id="{F93B3B04-0604-4940-833E-F1728FF0D1D2}" type="slidenum"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05" y="1484762"/>
            <a:ext cx="112424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1.Сохранение и развитие всех отделений.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единую систему долговременного ухода(работа </a:t>
            </a:r>
            <a:r>
              <a:rPr lang="ru-RU" altLang="zh-CN" sz="22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мультидисциплинарной</a:t>
            </a:r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команды)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Кадровое сохранение  и развитие технологии </a:t>
            </a:r>
            <a:r>
              <a:rPr lang="ru-RU" altLang="zh-CN" sz="2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«ПОМОГИ КОЛЛЕГЕ»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ПРОФИЛАКТИКА ПРОФЕССИОНАЛЬНОГО ВЫГОРАНИЯ.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материально- технической базы (ремонт ОДП, приобретение автомобиля «Соболь», ремонт ворот стационарного отделения №2), ремонт скважины стационарного отделения  №1, приобретение нового оборудования и компьютеров);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межведомственного  взаимодействия.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Выполнение всех показателей государственного задания на 100%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Доведение  выполнения показателей заработной платы  основного  и вспомогательного персонала  100 % плана.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Отсутствие замечаний и предписаний контролирующих органов.</a:t>
            </a:r>
          </a:p>
          <a:p>
            <a:pPr algn="just"/>
            <a:r>
              <a:rPr lang="ru-RU" altLang="zh-CN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10.Благоустройство территорий  учреждения  </a:t>
            </a:r>
            <a:r>
              <a:rPr lang="ru-RU" altLang="zh-CN" sz="2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«Мир красоты - с моей помощью» </a:t>
            </a:r>
          </a:p>
          <a:p>
            <a:pPr algn="ctr"/>
            <a:endParaRPr lang="ru-RU" altLang="zh-CN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zh-CN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4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5" y="165100"/>
            <a:ext cx="1692792" cy="10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95"/>
            <a:ext cx="1827033" cy="1115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080" y="633046"/>
            <a:ext cx="7350043" cy="76342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4" y="159063"/>
            <a:ext cx="3285928" cy="1511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31810337"/>
              </p:ext>
            </p:extLst>
          </p:nvPr>
        </p:nvGraphicFramePr>
        <p:xfrm>
          <a:off x="243156" y="1957587"/>
          <a:ext cx="5231686" cy="239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75983433"/>
              </p:ext>
            </p:extLst>
          </p:nvPr>
        </p:nvGraphicFramePr>
        <p:xfrm>
          <a:off x="6256270" y="1944711"/>
          <a:ext cx="5193047" cy="163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50945289"/>
              </p:ext>
            </p:extLst>
          </p:nvPr>
        </p:nvGraphicFramePr>
        <p:xfrm>
          <a:off x="6300178" y="3657600"/>
          <a:ext cx="2668788" cy="77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28468367"/>
              </p:ext>
            </p:extLst>
          </p:nvPr>
        </p:nvGraphicFramePr>
        <p:xfrm>
          <a:off x="8968966" y="3657600"/>
          <a:ext cx="2459865" cy="78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530214" y="5153048"/>
            <a:ext cx="1016028" cy="949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6" y="4610525"/>
            <a:ext cx="3377210" cy="2034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10791952"/>
              </p:ext>
            </p:extLst>
          </p:nvPr>
        </p:nvGraphicFramePr>
        <p:xfrm>
          <a:off x="4349029" y="4404575"/>
          <a:ext cx="3981267" cy="245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49029" y="4582009"/>
            <a:ext cx="59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22975 чел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8328" y="5141409"/>
            <a:ext cx="48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62 чел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45826" y="6275836"/>
            <a:ext cx="50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1342 чел</a:t>
            </a:r>
            <a:endParaRPr lang="ru-RU" sz="1200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318041647"/>
              </p:ext>
            </p:extLst>
          </p:nvPr>
        </p:nvGraphicFramePr>
        <p:xfrm>
          <a:off x="7943506" y="4353058"/>
          <a:ext cx="4248494" cy="2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46242" y="5733311"/>
            <a:ext cx="69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8785 чел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3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334850" y="1455311"/>
            <a:ext cx="2691685" cy="2369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Командой учреждения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г.г. проведено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739661" y="223231"/>
            <a:ext cx="3094892" cy="6325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ОБСЛЕДОВАНО ГРАЖДАН/ВЫЯВЛЕНО НУЖДАЮЩИХСЯ В УСЛУГАХ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716214" y="2803854"/>
            <a:ext cx="3094890" cy="6048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ОБСЛУЖЕНО НА ДОМУ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6834540" y="3577105"/>
            <a:ext cx="2117921" cy="6192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3739661" y="4375428"/>
            <a:ext cx="3094892" cy="6335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ОБСЛУЖЕНО В ПОЛУСТАЦИОНАРНОЙ ФОРМЕ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739669" y="1099653"/>
            <a:ext cx="3094892" cy="6125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МОБИЛЬНЫХ БРИГАД/КОЛИЧЕСТВО ЧЕЛОВЕК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739669" y="1895761"/>
            <a:ext cx="3094890" cy="6810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СОЦИАЛЬНОГО АВТОМОБИЛЯ/УСЛУГИ/КОЛИЧЕСТВО ОХВАЧЕННЫХ ГРАЖДАН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739661" y="3574872"/>
            <a:ext cx="3094887" cy="621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ОБСЛУЖЕНО В СТАЦИОНАРНОЙ ФОРМЕ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739668" y="5938150"/>
            <a:ext cx="3094885" cy="6668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РАЗЛИЧНЫХ МЕРОПРИЯТИЙ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6834548" y="247168"/>
            <a:ext cx="2084774" cy="6064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6834544" y="5175174"/>
            <a:ext cx="2117924" cy="6334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0800000">
            <a:off x="6834543" y="4400335"/>
            <a:ext cx="2117918" cy="6086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6857914" y="2754928"/>
            <a:ext cx="2117919" cy="6558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ятиугольник 22"/>
          <p:cNvSpPr/>
          <p:nvPr/>
        </p:nvSpPr>
        <p:spPr>
          <a:xfrm rot="10800000">
            <a:off x="6857915" y="1951802"/>
            <a:ext cx="2117917" cy="5689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 rot="10800000">
            <a:off x="6823783" y="1045862"/>
            <a:ext cx="2117917" cy="6125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466667667"/>
              </p:ext>
            </p:extLst>
          </p:nvPr>
        </p:nvGraphicFramePr>
        <p:xfrm>
          <a:off x="8866388" y="3410827"/>
          <a:ext cx="3557525" cy="344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Скругленная прямоугольная выноска 26"/>
          <p:cNvSpPr/>
          <p:nvPr/>
        </p:nvSpPr>
        <p:spPr>
          <a:xfrm>
            <a:off x="9149768" y="73628"/>
            <a:ext cx="2819317" cy="321649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доступной и эффективной помощи нуждающимся людям, проживающим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Кашинском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округе. Нам важно чтобы </a:t>
            </a:r>
            <a:r>
              <a:rPr lang="ru-RU" sz="1600" b="1" cap="all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партнером, помощником в решении различных жизненных вопросов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3739668" y="5196980"/>
            <a:ext cx="3094891" cy="6116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 rot="10800000">
            <a:off x="6834539" y="5924982"/>
            <a:ext cx="2117919" cy="679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76776" y="341781"/>
            <a:ext cx="187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981/173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6778" y="1221274"/>
            <a:ext cx="187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41/489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1294" y="2800088"/>
            <a:ext cx="178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437/214(село)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4204" y="3640357"/>
            <a:ext cx="178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49/22(платное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6382" y="4475312"/>
            <a:ext cx="174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3751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8284" y="5279412"/>
            <a:ext cx="187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27319" y="6096820"/>
            <a:ext cx="1746655" cy="3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245807"/>
            <a:ext cx="1827033" cy="1115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5459" y="2051601"/>
            <a:ext cx="174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605/1074/755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9937" y="92503"/>
            <a:ext cx="732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988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НА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ДОМУ, СТАЦИОНАРНОЕ ОТДЕЛЕНИЕ </a:t>
            </a:r>
          </a:p>
          <a:p>
            <a:pPr algn="ctr" defTabSz="906988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ПРЕСТАРЕЛЫХ И ИНВАЛИДОВ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6" y="4404575"/>
            <a:ext cx="251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" y="2018402"/>
            <a:ext cx="1908555" cy="254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6" y="2018403"/>
            <a:ext cx="1701226" cy="254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96214" y="1189419"/>
            <a:ext cx="3567447" cy="6479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ОБСЛУЖИВАНИЯ НА ДОМУ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5328" y="1176540"/>
            <a:ext cx="2859111" cy="922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0468" tIns="45217" rIns="90468" bIns="45217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defTabSz="906988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67470" y="1176540"/>
            <a:ext cx="0" cy="552047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005328" y="2098854"/>
            <a:ext cx="285911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402" indent="-380402" defTabSz="90698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и доставка на дом продуктов питания, промышленных товаров, лекарственных препаратов</a:t>
            </a:r>
          </a:p>
          <a:p>
            <a:pPr marL="380402" indent="-380402" defTabSz="90698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приготовлении пищи </a:t>
            </a:r>
          </a:p>
          <a:p>
            <a:pPr marL="380402" indent="-380402" defTabSz="90698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уборке жилых помещений</a:t>
            </a:r>
          </a:p>
          <a:p>
            <a:pPr marL="380402" indent="-380402" defTabSz="90698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водой</a:t>
            </a:r>
          </a:p>
          <a:p>
            <a:pPr marL="380402" indent="-380402" defTabSz="90698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Топка печей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39923595"/>
              </p:ext>
            </p:extLst>
          </p:nvPr>
        </p:nvGraphicFramePr>
        <p:xfrm>
          <a:off x="77273" y="4558463"/>
          <a:ext cx="4005328" cy="208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16462" y="1189419"/>
            <a:ext cx="4670738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ДЛЯ ПРЕСТАРЕЛЫХ И ИНВАЛИДОВ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30" y="2081295"/>
            <a:ext cx="2384170" cy="107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31" y="3214340"/>
            <a:ext cx="2359548" cy="176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21" y="4984001"/>
            <a:ext cx="2303567" cy="172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7326500" y="4938533"/>
            <a:ext cx="2176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комфортные условия проживания;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система ухода;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продление активной жизни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09140" y="2123207"/>
            <a:ext cx="22924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стационарных отделения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272159" y="3806768"/>
            <a:ext cx="207185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306614" y="4264288"/>
            <a:ext cx="2094963" cy="898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306615" y="4755045"/>
            <a:ext cx="2094963" cy="99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380483" y="3409082"/>
            <a:ext cx="0" cy="132986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99392" y="3479334"/>
            <a:ext cx="88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49329" y="3920126"/>
            <a:ext cx="83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41831" y="4404575"/>
            <a:ext cx="1002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9140" y="2764596"/>
            <a:ext cx="2292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получателей услуг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26500" y="3485734"/>
            <a:ext cx="98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31110" y="3920126"/>
            <a:ext cx="82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98979" y="4403917"/>
            <a:ext cx="91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4" y="83150"/>
            <a:ext cx="1827033" cy="1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F6001A4-A455-722B-1E37-34EEEA2B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766" y="96000"/>
            <a:ext cx="7399895" cy="10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19" rIns="91403" bIns="45719" anchor="ctr"/>
          <a:lstStyle/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СИСТЕМА ДОЛГОВРЕМЕННОГО УХОДА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ЗА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ГРАЖДАНАМИ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ПОЖИЛОГО ВОЗРАСТА И ИНВАЛИДАМИ</a:t>
            </a:r>
          </a:p>
        </p:txBody>
      </p:sp>
      <p:sp>
        <p:nvSpPr>
          <p:cNvPr id="80898" name="AutoShape 41" descr="https://www.khabkrai.ru/photos/71834_x600.jpg"/>
          <p:cNvSpPr>
            <a:spLocks noChangeAspect="1" noChangeArrowheads="1"/>
          </p:cNvSpPr>
          <p:nvPr/>
        </p:nvSpPr>
        <p:spPr bwMode="auto">
          <a:xfrm>
            <a:off x="141288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719" rIns="91392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67">
              <a:solidFill>
                <a:srgbClr val="000000"/>
              </a:solidFill>
              <a:latin typeface="Arial" panose="020B0604020202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80899" name="AutoShape 48" descr="https://www.khabkrai.ru/photos/71830_x922.jpg"/>
          <p:cNvSpPr>
            <a:spLocks noChangeAspect="1" noChangeArrowheads="1"/>
          </p:cNvSpPr>
          <p:nvPr/>
        </p:nvSpPr>
        <p:spPr bwMode="auto">
          <a:xfrm>
            <a:off x="293688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719" rIns="91392" bIns="4571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67">
              <a:solidFill>
                <a:srgbClr val="000000"/>
              </a:solidFill>
              <a:latin typeface="Arial" panose="020B0604020202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399" y="4146135"/>
            <a:ext cx="3338154" cy="1077216"/>
          </a:xfrm>
          <a:prstGeom prst="rect">
            <a:avLst/>
          </a:prstGeom>
          <a:noFill/>
        </p:spPr>
        <p:txBody>
          <a:bodyPr wrap="square" lIns="91403" tIns="45719" rIns="91403" bIns="45719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продление пребывания пожилых людей и инвалидов в домашней обстановке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399" y="5129100"/>
            <a:ext cx="3400732" cy="830995"/>
          </a:xfrm>
          <a:prstGeom prst="rect">
            <a:avLst/>
          </a:prstGeom>
          <a:noFill/>
        </p:spPr>
        <p:txBody>
          <a:bodyPr wrap="square" lIns="91403" tIns="45719" rIns="91403" bIns="45719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поддержки семей, осуществляющих уход за своими родственниками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399" y="5959753"/>
            <a:ext cx="3338154" cy="584773"/>
          </a:xfrm>
          <a:prstGeom prst="rect">
            <a:avLst/>
          </a:prstGeom>
          <a:noFill/>
        </p:spPr>
        <p:txBody>
          <a:bodyPr wrap="square" lIns="91403" tIns="45719" rIns="91403" bIns="45719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нагрузки на стационарные учреждения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149785" y="3784500"/>
            <a:ext cx="3625960" cy="3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19" rIns="91400" bIns="45719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133"/>
              </a:lnSpc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ЦЕЛИ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xmlns="" id="{A46825D7-742E-C73A-923E-0BDDB443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142" y="6443348"/>
            <a:ext cx="2512973" cy="365125"/>
          </a:xfrm>
        </p:spPr>
        <p:txBody>
          <a:bodyPr/>
          <a:lstStyle/>
          <a:p>
            <a:pPr>
              <a:defRPr/>
            </a:pPr>
            <a:fld id="{F93B3B04-0604-4940-833E-F1728FF0D1D2}" type="slidenum"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51" y="1506103"/>
            <a:ext cx="2356206" cy="1575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37" y="1522336"/>
            <a:ext cx="2307636" cy="154253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90597" y="2231454"/>
            <a:ext cx="19318" cy="88707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706118" y="2666240"/>
            <a:ext cx="288486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09916" y="2293605"/>
            <a:ext cx="1481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8552" y="2770500"/>
            <a:ext cx="179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01.03.2024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6" name="TextBox 80895"/>
          <p:cNvSpPr txBox="1"/>
          <p:nvPr/>
        </p:nvSpPr>
        <p:spPr>
          <a:xfrm>
            <a:off x="8603087" y="1536949"/>
            <a:ext cx="334206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получателей услуг в системе СДУ 01.09.2023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7" name="TextBox 80896"/>
          <p:cNvSpPr txBox="1"/>
          <p:nvPr/>
        </p:nvSpPr>
        <p:spPr>
          <a:xfrm>
            <a:off x="8873544" y="2293605"/>
            <a:ext cx="1056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0" name="TextBox 80899"/>
          <p:cNvSpPr txBox="1"/>
          <p:nvPr/>
        </p:nvSpPr>
        <p:spPr>
          <a:xfrm>
            <a:off x="8873544" y="2785390"/>
            <a:ext cx="1056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902" name="Прямая соединительная линия 80901"/>
          <p:cNvCxnSpPr/>
          <p:nvPr/>
        </p:nvCxnSpPr>
        <p:spPr>
          <a:xfrm>
            <a:off x="8706118" y="3155483"/>
            <a:ext cx="2884868" cy="948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3" name="TextBox 80902"/>
          <p:cNvSpPr txBox="1"/>
          <p:nvPr/>
        </p:nvSpPr>
        <p:spPr>
          <a:xfrm>
            <a:off x="4256420" y="3266873"/>
            <a:ext cx="40118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УХОДА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4" name="Рисунок 809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18684" r="5537" b="10527"/>
          <a:stretch/>
        </p:blipFill>
        <p:spPr>
          <a:xfrm>
            <a:off x="10109915" y="3382887"/>
            <a:ext cx="1719330" cy="1399434"/>
          </a:xfrm>
          <a:prstGeom prst="rect">
            <a:avLst/>
          </a:prstGeom>
        </p:spPr>
      </p:pic>
      <p:pic>
        <p:nvPicPr>
          <p:cNvPr id="80905" name="Рисунок 8090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r="1901" b="8098"/>
          <a:stretch/>
        </p:blipFill>
        <p:spPr>
          <a:xfrm>
            <a:off x="8531985" y="3374266"/>
            <a:ext cx="1661643" cy="1416676"/>
          </a:xfrm>
          <a:prstGeom prst="rect">
            <a:avLst/>
          </a:prstGeom>
        </p:spPr>
      </p:pic>
      <p:pic>
        <p:nvPicPr>
          <p:cNvPr id="80906" name="Рисунок 8090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5725"/>
          <a:stretch/>
        </p:blipFill>
        <p:spPr>
          <a:xfrm>
            <a:off x="8603087" y="4790942"/>
            <a:ext cx="1738647" cy="1507313"/>
          </a:xfrm>
          <a:prstGeom prst="rect">
            <a:avLst/>
          </a:prstGeom>
        </p:spPr>
      </p:pic>
      <p:pic>
        <p:nvPicPr>
          <p:cNvPr id="80907" name="Рисунок 8090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 b="3321"/>
          <a:stretch/>
        </p:blipFill>
        <p:spPr>
          <a:xfrm>
            <a:off x="10277340" y="5007909"/>
            <a:ext cx="1789090" cy="1275009"/>
          </a:xfrm>
          <a:prstGeom prst="rect">
            <a:avLst/>
          </a:prstGeom>
        </p:spPr>
      </p:pic>
      <p:sp>
        <p:nvSpPr>
          <p:cNvPr id="80908" name="TextBox 80907"/>
          <p:cNvSpPr txBox="1"/>
          <p:nvPr/>
        </p:nvSpPr>
        <p:spPr>
          <a:xfrm>
            <a:off x="4256420" y="3652892"/>
            <a:ext cx="401181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2023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 навыкам ухода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9" name="TextBox 80908"/>
          <p:cNvSpPr txBox="1"/>
          <p:nvPr/>
        </p:nvSpPr>
        <p:spPr>
          <a:xfrm>
            <a:off x="4256420" y="4361578"/>
            <a:ext cx="407589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СРЕДСТВАМИ РЕАБИЛИТАЦИИ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400" y="1536949"/>
            <a:ext cx="3400731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сиделки на уровне Тверской области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6088" y="2632159"/>
            <a:ext cx="278948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6088" y="3123944"/>
            <a:ext cx="278948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6088" y="3599056"/>
            <a:ext cx="278948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31476" y="2293605"/>
            <a:ext cx="0" cy="13054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62765" y="2293605"/>
            <a:ext cx="1272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2765" y="2725180"/>
            <a:ext cx="1272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2766" y="3213610"/>
            <a:ext cx="1272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945805" y="5223351"/>
            <a:ext cx="0" cy="10287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27156" y="5645413"/>
            <a:ext cx="2522264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927155" y="6252139"/>
            <a:ext cx="258733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1" name="TextBox 80900"/>
          <p:cNvSpPr txBox="1"/>
          <p:nvPr/>
        </p:nvSpPr>
        <p:spPr>
          <a:xfrm>
            <a:off x="5945805" y="5306859"/>
            <a:ext cx="1568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01.09.2023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0" name="TextBox 80909"/>
          <p:cNvSpPr txBox="1"/>
          <p:nvPr/>
        </p:nvSpPr>
        <p:spPr>
          <a:xfrm>
            <a:off x="5945805" y="5888685"/>
            <a:ext cx="171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01.03.2024 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1" name="TextBox 80910"/>
          <p:cNvSpPr txBox="1"/>
          <p:nvPr/>
        </p:nvSpPr>
        <p:spPr>
          <a:xfrm>
            <a:off x="4927156" y="5908504"/>
            <a:ext cx="101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3" name="TextBox 80912"/>
          <p:cNvSpPr txBox="1"/>
          <p:nvPr/>
        </p:nvSpPr>
        <p:spPr>
          <a:xfrm>
            <a:off x="4927156" y="5306859"/>
            <a:ext cx="1018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4" name="TextBox 80913"/>
          <p:cNvSpPr txBox="1"/>
          <p:nvPr/>
        </p:nvSpPr>
        <p:spPr>
          <a:xfrm>
            <a:off x="500452" y="2293605"/>
            <a:ext cx="143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5" name="TextBox 80914"/>
          <p:cNvSpPr txBox="1"/>
          <p:nvPr/>
        </p:nvSpPr>
        <p:spPr>
          <a:xfrm>
            <a:off x="446089" y="2741746"/>
            <a:ext cx="151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6" name="TextBox 80915"/>
          <p:cNvSpPr txBox="1"/>
          <p:nvPr/>
        </p:nvSpPr>
        <p:spPr>
          <a:xfrm>
            <a:off x="461734" y="3215585"/>
            <a:ext cx="1485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чел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245807"/>
            <a:ext cx="1827033" cy="1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1508" y="365126"/>
            <a:ext cx="8962292" cy="1276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УЧАСТКОВОЙ СОЦИАЛЬНОЙ СЛУЖБЫ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245807"/>
            <a:ext cx="1827033" cy="1115346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2934327"/>
              </p:ext>
            </p:extLst>
          </p:nvPr>
        </p:nvGraphicFramePr>
        <p:xfrm>
          <a:off x="6838461" y="1863970"/>
          <a:ext cx="4908062" cy="395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99716"/>
              </p:ext>
            </p:extLst>
          </p:nvPr>
        </p:nvGraphicFramePr>
        <p:xfrm>
          <a:off x="248012" y="1517228"/>
          <a:ext cx="466395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54"/>
                <a:gridCol w="1971603"/>
              </a:tblGrid>
              <a:tr h="543039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Обратилось граждан по различным</a:t>
                      </a:r>
                      <a:r>
                        <a:rPr lang="ru-RU" baseline="0" dirty="0" smtClean="0"/>
                        <a:t> вопросам – 1904 чел, в том числе: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Инвалиды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393</a:t>
                      </a:r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Вдовы </a:t>
                      </a:r>
                      <a:r>
                        <a:rPr lang="ru-RU" dirty="0" err="1" smtClean="0"/>
                        <a:t>уч-ов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Ветеран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</a:t>
                      </a:r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войны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163</a:t>
                      </a:r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Труженики тыла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543039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Малообеспеченные семьи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Многодетные семьи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543039"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Одиноко проживающие пенсионеры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</a:tr>
              <a:tr h="310308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Пенсионеры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757</a:t>
                      </a:r>
                      <a:endParaRPr lang="ru-RU" dirty="0"/>
                    </a:p>
                  </a:txBody>
                  <a:tcPr/>
                </a:tc>
              </a:tr>
              <a:tr h="543039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Ветераны боевых действий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3660" y="5811743"/>
            <a:ext cx="637735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граждан для обслуживания на дому – 44 чел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>
            <a:spLocks/>
          </p:cNvSpPr>
          <p:nvPr/>
        </p:nvSpPr>
        <p:spPr>
          <a:xfrm>
            <a:off x="2887834" y="1197210"/>
            <a:ext cx="8951049" cy="1538883"/>
          </a:xfrm>
          <a:prstGeom prst="rect">
            <a:avLst/>
          </a:prstGeom>
        </p:spPr>
        <p:txBody>
          <a:bodyPr wrap="square" lIns="0" tIns="0" rIns="0" bIns="0" numCol="2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80402" indent="-380402" algn="l" defTabSz="1216680">
              <a:spcBef>
                <a:spcPts val="600"/>
              </a:spcBef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 поддержание когнитивных функций</a:t>
            </a:r>
          </a:p>
          <a:p>
            <a:pPr marL="380402" indent="-380402" algn="l" defTabSz="1216680">
              <a:spcBef>
                <a:spcPts val="600"/>
              </a:spcBef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оздоровительных мероприятий</a:t>
            </a:r>
          </a:p>
          <a:p>
            <a:pPr marL="380402" indent="-380402" algn="l" defTabSz="1216680">
              <a:spcBef>
                <a:spcPts val="600"/>
              </a:spcBef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ru-RU" altLang="zh-CN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1216680">
              <a:spcBef>
                <a:spcPts val="600"/>
              </a:spcBef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психологического здоровья, социальных связей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402" indent="-380402" algn="l" defTabSz="1216680">
              <a:spcBef>
                <a:spcPts val="600"/>
              </a:spcBef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навыков пожилых людей по уходу за собой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62DCB58F-3845-6FA4-29F5-2E7BE42B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14727"/>
            <a:ext cx="7563678" cy="10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5217" rIns="90479" bIns="45217" anchor="ctr"/>
          <a:lstStyle/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ДНЕВНОГО ПРЕБЫВАНИЯ ДЛЯ ГРАЖДАН </a:t>
            </a:r>
          </a:p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ВОЗРАСТА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</a:p>
          <a:p>
            <a:pPr algn="ctr" defTabSz="906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0759" algn="l"/>
                <a:tab pos="1161546" algn="l"/>
                <a:tab pos="1742279" algn="l"/>
                <a:tab pos="2323049" algn="l"/>
                <a:tab pos="2903822" algn="l"/>
                <a:tab pos="3484581" algn="l"/>
                <a:tab pos="4065340" algn="l"/>
                <a:tab pos="4646099" algn="l"/>
                <a:tab pos="5226859" algn="l"/>
                <a:tab pos="5807616" algn="l"/>
                <a:tab pos="6388376" algn="l"/>
              </a:tabLs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с августа 2023 г.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0562" y="5745165"/>
            <a:ext cx="3551157" cy="399094"/>
          </a:xfrm>
          <a:prstGeom prst="rect">
            <a:avLst/>
          </a:prstGeom>
        </p:spPr>
        <p:txBody>
          <a:bodyPr wrap="square" lIns="90479" tIns="45217" rIns="90479" bIns="45217">
            <a:spAutoFit/>
          </a:bodyPr>
          <a:lstStyle/>
          <a:p>
            <a:pPr defTabSz="912519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9404" y="5205880"/>
            <a:ext cx="4485086" cy="829981"/>
          </a:xfrm>
          <a:prstGeom prst="rect">
            <a:avLst/>
          </a:prstGeom>
          <a:noFill/>
        </p:spPr>
        <p:txBody>
          <a:bodyPr wrap="square" lIns="90479" tIns="45217" rIns="90479" bIns="45217" rtlCol="0">
            <a:spAutoFit/>
          </a:bodyPr>
          <a:lstStyle/>
          <a:p>
            <a:pPr algn="ctr" defTabSz="906988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0" y="2443636"/>
            <a:ext cx="2372774" cy="2372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Номер слайда 2">
            <a:extLst>
              <a:ext uri="{FF2B5EF4-FFF2-40B4-BE49-F238E27FC236}">
                <a16:creationId xmlns:a16="http://schemas.microsoft.com/office/drawing/2014/main" xmlns="" id="{A46825D7-742E-C73A-923E-0BDDB443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142" y="6443348"/>
            <a:ext cx="2512973" cy="365125"/>
          </a:xfrm>
        </p:spPr>
        <p:txBody>
          <a:bodyPr/>
          <a:lstStyle/>
          <a:p>
            <a:pPr>
              <a:defRPr/>
            </a:pPr>
            <a:fld id="{F93B3B04-0604-4940-833E-F1728FF0D1D2}" type="slidenum"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04" y="2537064"/>
            <a:ext cx="2188129" cy="2188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56" y="2508048"/>
            <a:ext cx="2246163" cy="2246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6" y="4980353"/>
            <a:ext cx="3278489" cy="184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61" y="5048241"/>
            <a:ext cx="2370909" cy="1584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82" y="4952748"/>
            <a:ext cx="2916450" cy="1640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06" y="2415621"/>
            <a:ext cx="2304245" cy="2304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245807"/>
            <a:ext cx="1827033" cy="1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32BB0D-3102-B4C6-E914-282A5BC7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00" y="96000"/>
            <a:ext cx="10038720" cy="10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5217" rIns="90479" bIns="45217" anchor="ctr"/>
          <a:lstStyle/>
          <a:p>
            <a:pPr algn="ctr" defTabSz="9125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79842" algn="l"/>
                <a:tab pos="1159782" algn="l"/>
                <a:tab pos="1739507" algn="l"/>
                <a:tab pos="2319395" algn="l"/>
                <a:tab pos="2899286" algn="l"/>
                <a:tab pos="3479121" algn="l"/>
                <a:tab pos="4058956" algn="l"/>
                <a:tab pos="4638791" algn="l"/>
                <a:tab pos="5218632" algn="l"/>
                <a:tab pos="5798534" algn="l"/>
                <a:tab pos="6378299" algn="l"/>
              </a:tabLst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СРОЧНАЯ СОЦИАЛЬНАЯ ПОМОЩЬ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6505" y="3704775"/>
            <a:ext cx="6419201" cy="983611"/>
          </a:xfrm>
          <a:prstGeom prst="rect">
            <a:avLst/>
          </a:prstGeom>
          <a:noFill/>
        </p:spPr>
        <p:txBody>
          <a:bodyPr wrap="square" lIns="120661" tIns="60329" rIns="120661" bIns="60329" rtlCol="0">
            <a:spAutoFit/>
          </a:bodyPr>
          <a:lstStyle/>
          <a:p>
            <a:pPr marL="457200" indent="-457200" algn="ctr" defTabSz="906988">
              <a:buClr>
                <a:srgbClr val="70AD47">
                  <a:lumMod val="50000"/>
                </a:srgb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семьями участников СВО</a:t>
            </a:r>
          </a:p>
          <a:p>
            <a:pPr algn="ctr" defTabSz="906988">
              <a:buClr>
                <a:srgbClr val="70AD47">
                  <a:lumMod val="50000"/>
                </a:srgbClr>
              </a:buClr>
            </a:pPr>
            <a:r>
              <a:rPr lang="ru-RU" altLang="zh-C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семья</a:t>
            </a:r>
            <a:endParaRPr lang="ru-RU" altLang="zh-CN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5435" y="1806668"/>
            <a:ext cx="4310272" cy="983611"/>
          </a:xfrm>
          <a:prstGeom prst="rect">
            <a:avLst/>
          </a:prstGeom>
          <a:noFill/>
        </p:spPr>
        <p:txBody>
          <a:bodyPr wrap="square" lIns="120661" tIns="60329" rIns="120661" bIns="60329" rtlCol="0">
            <a:spAutoFit/>
          </a:bodyPr>
          <a:lstStyle/>
          <a:p>
            <a:pPr marL="457200" indent="-457200" defTabSz="906988">
              <a:buClr>
                <a:srgbClr val="70AD47">
                  <a:lumMod val="50000"/>
                </a:srgb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ветеранами </a:t>
            </a:r>
            <a:endParaRPr lang="ru-RU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988">
              <a:buClr>
                <a:srgbClr val="70AD47">
                  <a:lumMod val="50000"/>
                </a:srgbClr>
              </a:buClr>
              <a:buSzPct val="120000"/>
            </a:pP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ru-RU" altLang="zh-C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  <a:endParaRPr lang="ru-RU" altLang="zh-CN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707" y="5458275"/>
            <a:ext cx="652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906988">
              <a:buClr>
                <a:srgbClr val="70AD47">
                  <a:lumMod val="50000"/>
                </a:srgb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обращениями  граждан</a:t>
            </a:r>
            <a:endParaRPr lang="ru-RU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06988">
              <a:buClr>
                <a:srgbClr val="70AD47">
                  <a:lumMod val="50000"/>
                </a:srgbClr>
              </a:buClr>
              <a:buSzPct val="120000"/>
            </a:pPr>
            <a:r>
              <a:rPr lang="ru-RU" altLang="zh-CN" sz="2800" b="1" i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более </a:t>
            </a:r>
            <a:r>
              <a:rPr lang="ru-RU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altLang="zh-C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</a:t>
            </a:r>
            <a:endParaRPr lang="ru-RU" altLang="zh-CN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89" y="2187349"/>
            <a:ext cx="2764579" cy="2677559"/>
          </a:xfrm>
          <a:prstGeom prst="rect">
            <a:avLst/>
          </a:prstGeom>
          <a:ln>
            <a:noFill/>
          </a:ln>
        </p:spPr>
      </p:pic>
      <p:sp>
        <p:nvSpPr>
          <p:cNvPr id="13" name="Номер слайда 2">
            <a:extLst>
              <a:ext uri="{FF2B5EF4-FFF2-40B4-BE49-F238E27FC236}">
                <a16:creationId xmlns="" xmlns:a16="http://schemas.microsoft.com/office/drawing/2014/main" id="{A46825D7-742E-C73A-923E-0BDDB443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142" y="6443348"/>
            <a:ext cx="2512973" cy="365125"/>
          </a:xfrm>
        </p:spPr>
        <p:txBody>
          <a:bodyPr/>
          <a:lstStyle/>
          <a:p>
            <a:pPr>
              <a:defRPr/>
            </a:pPr>
            <a:fld id="{F93B3B04-0604-4940-833E-F1728FF0D1D2}" type="slidenum"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245807"/>
            <a:ext cx="1827033" cy="1115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05" y="1000779"/>
            <a:ext cx="2555630" cy="2595387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5" y="4105649"/>
            <a:ext cx="2656375" cy="2670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339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32BB0D-3102-B4C6-E914-282A5BC7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00" y="96000"/>
            <a:ext cx="10038720" cy="10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5217" rIns="90479" bIns="45217" anchor="ctr"/>
          <a:lstStyle/>
          <a:p>
            <a:pPr algn="ctr" defTabSz="9125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79842" algn="l"/>
                <a:tab pos="1159782" algn="l"/>
                <a:tab pos="1739507" algn="l"/>
                <a:tab pos="2319395" algn="l"/>
                <a:tab pos="2899286" algn="l"/>
                <a:tab pos="3479121" algn="l"/>
                <a:tab pos="4058956" algn="l"/>
                <a:tab pos="4638791" algn="l"/>
                <a:tab pos="5218632" algn="l"/>
                <a:tab pos="5798534" algn="l"/>
                <a:tab pos="6378299" algn="l"/>
              </a:tabLst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СРОЧНАЯ СОЦИАЛЬНАЯ ПОМОЩЬ (продолжение)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5989" y="6175703"/>
            <a:ext cx="7537723" cy="491168"/>
          </a:xfrm>
          <a:prstGeom prst="rect">
            <a:avLst/>
          </a:prstGeom>
          <a:noFill/>
        </p:spPr>
        <p:txBody>
          <a:bodyPr wrap="square" lIns="120661" tIns="60329" rIns="120661" bIns="60329" rtlCol="0">
            <a:spAutoFit/>
          </a:bodyPr>
          <a:lstStyle/>
          <a:p>
            <a:pPr marL="457200" indent="-457200" algn="ctr" defTabSz="906988">
              <a:spcBef>
                <a:spcPts val="800"/>
              </a:spcBef>
              <a:buClr>
                <a:srgbClr val="70AD47">
                  <a:lumMod val="50000"/>
                </a:srgb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altLang="zh-C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граждан - </a:t>
            </a:r>
            <a:r>
              <a:rPr lang="ru-RU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777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6726" y="3956092"/>
            <a:ext cx="3296618" cy="1968496"/>
          </a:xfrm>
          <a:prstGeom prst="rect">
            <a:avLst/>
          </a:prstGeom>
          <a:noFill/>
        </p:spPr>
        <p:txBody>
          <a:bodyPr wrap="square" lIns="120661" tIns="60329" rIns="120661" bIns="60329" rtlCol="0">
            <a:spAutoFit/>
          </a:bodyPr>
          <a:lstStyle/>
          <a:p>
            <a:pPr indent="457200" algn="ctr" defTabSz="906988">
              <a:buClr>
                <a:srgbClr val="70AD47">
                  <a:lumMod val="50000"/>
                </a:srgb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благотворительными фондами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906988">
              <a:buClr>
                <a:srgbClr val="70AD47">
                  <a:lumMod val="50000"/>
                </a:srgbClr>
              </a:buClr>
              <a:buSzPct val="120000"/>
            </a:pPr>
            <a:r>
              <a:rPr lang="ru-RU" altLang="zh-CN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zh-CN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омощь получили более</a:t>
            </a:r>
            <a:r>
              <a:rPr lang="ru-RU" altLang="zh-CN" sz="2400" b="1" i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zh-CN" sz="2400" b="1" i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altLang="zh-CN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9222" y="1160793"/>
            <a:ext cx="3615920" cy="1599164"/>
          </a:xfrm>
          <a:prstGeom prst="rect">
            <a:avLst/>
          </a:prstGeom>
          <a:noFill/>
        </p:spPr>
        <p:txBody>
          <a:bodyPr wrap="square" lIns="120661" tIns="60329" rIns="120661" bIns="60329" rtlCol="0">
            <a:spAutoFit/>
          </a:bodyPr>
          <a:lstStyle/>
          <a:p>
            <a:pPr marL="457200" indent="-457200" algn="ctr" defTabSz="906988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социального </a:t>
            </a:r>
            <a:r>
              <a:rPr lang="ru-RU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</a:t>
            </a:r>
          </a:p>
          <a:p>
            <a:pPr algn="ctr" defTabSz="906988">
              <a:buClr>
                <a:srgbClr val="70AD47">
                  <a:lumMod val="50000"/>
                </a:srgbClr>
              </a:buClr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279 человек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5541" y="1160793"/>
            <a:ext cx="292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 средств реабилитации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человек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255" y="4057832"/>
            <a:ext cx="3867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906988">
              <a:buClr>
                <a:srgbClr val="70AD47">
                  <a:lumMod val="50000"/>
                </a:srgb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«Горячая линия» </a:t>
            </a:r>
          </a:p>
          <a:p>
            <a:pPr algn="ctr" defTabSz="906988">
              <a:buClr>
                <a:srgbClr val="70AD47">
                  <a:lumMod val="50000"/>
                </a:srgbClr>
              </a:buClr>
              <a:buSzPct val="120000"/>
            </a:pPr>
            <a:r>
              <a:rPr lang="ru-RU" altLang="zh-CN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800 обращений</a:t>
            </a:r>
          </a:p>
          <a:p>
            <a:pPr algn="ctr" defTabSz="906988">
              <a:buClr>
                <a:srgbClr val="70AD47">
                  <a:lumMod val="50000"/>
                </a:srgbClr>
              </a:buClr>
              <a:buSzPct val="120000"/>
            </a:pPr>
            <a:r>
              <a:rPr lang="ru-RU" altLang="zh-CN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психлога-1367-</a:t>
            </a:r>
          </a:p>
          <a:p>
            <a:pPr algn="ctr" defTabSz="906988">
              <a:buClr>
                <a:srgbClr val="70AD47">
                  <a:lumMod val="50000"/>
                </a:srgbClr>
              </a:buClr>
              <a:buSzPct val="120000"/>
            </a:pPr>
            <a:r>
              <a:rPr lang="ru-RU" altLang="zh-CN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чел.</a:t>
            </a:r>
          </a:p>
          <a:p>
            <a:pPr algn="ctr" defTabSz="906988">
              <a:buClr>
                <a:srgbClr val="70AD47">
                  <a:lumMod val="50000"/>
                </a:srgbClr>
              </a:buClr>
              <a:buSzPct val="120000"/>
            </a:pPr>
            <a:endParaRPr lang="ru-RU" altLang="zh-CN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988">
              <a:buClr>
                <a:srgbClr val="70AD47">
                  <a:lumMod val="50000"/>
                </a:srgbClr>
              </a:buClr>
              <a:buSzPct val="120000"/>
            </a:pPr>
            <a:endParaRPr lang="ru-RU" altLang="zh-CN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32" y="1258224"/>
            <a:ext cx="2300644" cy="210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42" y="3956091"/>
            <a:ext cx="2088549" cy="208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A46825D7-742E-C73A-923E-0BDDB443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142" y="6443348"/>
            <a:ext cx="2512973" cy="365125"/>
          </a:xfrm>
        </p:spPr>
        <p:txBody>
          <a:bodyPr/>
          <a:lstStyle/>
          <a:p>
            <a:pPr>
              <a:defRPr/>
            </a:pPr>
            <a:fld id="{F93B3B04-0604-4940-833E-F1728FF0D1D2}" type="slidenum"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1" y="245807"/>
            <a:ext cx="1392240" cy="8499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3" y="1263149"/>
            <a:ext cx="2095973" cy="18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86" y="3834432"/>
            <a:ext cx="2101440" cy="21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1145</Words>
  <Application>Microsoft Office PowerPoint</Application>
  <PresentationFormat>Произвольный</PresentationFormat>
  <Paragraphs>290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НАПРАВЛЕНИЯ РАБОТЫ  </vt:lpstr>
      <vt:lpstr>Презентация PowerPoint</vt:lpstr>
      <vt:lpstr>Презентация PowerPoint</vt:lpstr>
      <vt:lpstr>Презентация PowerPoint</vt:lpstr>
      <vt:lpstr>ОТДЕЛЕНИЕ УЧАСТКОВОЙ СОЦИАЛЬНОЙ СЛУЖБЫ</vt:lpstr>
      <vt:lpstr>Презентация PowerPoint</vt:lpstr>
      <vt:lpstr>Презентация PowerPoint</vt:lpstr>
      <vt:lpstr>Презентация PowerPoint</vt:lpstr>
      <vt:lpstr>Реализованные социальные   проекты</vt:lpstr>
      <vt:lpstr>Презентация PowerPoint</vt:lpstr>
      <vt:lpstr>Реализуемые технологии и практики</vt:lpstr>
      <vt:lpstr>СОЗДАНИЕ КОМФОРТНОЙ СРЕДЫ ДЛЯ ПРЕДОСТАВЛЕНИЯ СОЦИАЛЬНЫХ УСЛУГ</vt:lpstr>
      <vt:lpstr>ФИНАНСОВОЕ ОБЕСПЕЧЕНИЕ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О.Н. Кирьянова</dc:creator>
  <cp:lastModifiedBy>Сотрудник</cp:lastModifiedBy>
  <cp:revision>163</cp:revision>
  <cp:lastPrinted>2023-09-27T18:52:34Z</cp:lastPrinted>
  <dcterms:created xsi:type="dcterms:W3CDTF">2023-09-27T10:11:49Z</dcterms:created>
  <dcterms:modified xsi:type="dcterms:W3CDTF">2024-04-19T05:13:37Z</dcterms:modified>
</cp:coreProperties>
</file>